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60" r:id="rId4"/>
    <p:sldId id="273" r:id="rId5"/>
    <p:sldId id="274" r:id="rId6"/>
    <p:sldId id="275" r:id="rId7"/>
    <p:sldId id="276" r:id="rId8"/>
    <p:sldId id="277" r:id="rId9"/>
    <p:sldId id="278" r:id="rId10"/>
    <p:sldId id="279" r:id="rId11"/>
    <p:sldId id="283" r:id="rId12"/>
    <p:sldId id="280" r:id="rId13"/>
    <p:sldId id="281" r:id="rId14"/>
    <p:sldId id="284" r:id="rId15"/>
    <p:sldId id="282" r:id="rId16"/>
    <p:sldId id="285" r:id="rId17"/>
    <p:sldId id="286" r:id="rId18"/>
    <p:sldId id="287" r:id="rId19"/>
    <p:sldId id="288" r:id="rId20"/>
    <p:sldId id="289" r:id="rId21"/>
    <p:sldId id="290" r:id="rId22"/>
    <p:sldId id="272" r:id="rId23"/>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Segoe UI Black" panose="020B0A02040204020203" pitchFamily="34" charset="0"/>
      <p:bold r:id="rId30"/>
      <p:boldItalic r:id="rId31"/>
    </p:embeddedFont>
    <p:embeddedFont>
      <p:font typeface="Tahoma" panose="020B0604030504040204" pitchFamily="34" charset="0"/>
      <p:regular r:id="rId32"/>
      <p:bold r:id="rId33"/>
    </p:embeddedFont>
    <p:embeddedFont>
      <p:font typeface="Segoe UI Emoji" panose="020B0502040204020203" pitchFamily="34" charset="0"/>
      <p:regular r:id="rId34"/>
    </p:embeddedFont>
    <p:embeddedFont>
      <p:font typeface="微软雅黑" panose="020B0503020204020204" pitchFamily="34" charset="-122"/>
      <p:regular r:id="rId35"/>
      <p:bold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8FD1"/>
    <a:srgbClr val="3383CB"/>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34" autoAdjust="0"/>
    <p:restoredTop sz="94660"/>
  </p:normalViewPr>
  <p:slideViewPr>
    <p:cSldViewPr snapToGrid="0">
      <p:cViewPr varScale="1">
        <p:scale>
          <a:sx n="74" d="100"/>
          <a:sy n="74" d="100"/>
        </p:scale>
        <p:origin x="342" y="7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FF96A0B-D013-4F07-80AC-CA47C8F94CA0}" type="datetimeFigureOut">
              <a:rPr lang="zh-CN" altLang="en-US" smtClean="0"/>
              <a:pPr/>
              <a:t>2015/11/30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F80BA7-3816-42AE-A7C0-0A497978291E}" type="slidenum">
              <a:rPr lang="zh-CN" altLang="en-US" smtClean="0"/>
              <a:pPr/>
              <a:t>‹#›</a:t>
            </a:fld>
            <a:endParaRPr lang="zh-CN" altLang="en-US"/>
          </a:p>
        </p:txBody>
      </p:sp>
    </p:spTree>
    <p:extLst>
      <p:ext uri="{BB962C8B-B14F-4D97-AF65-F5344CB8AC3E}">
        <p14:creationId xmlns:p14="http://schemas.microsoft.com/office/powerpoint/2010/main" val="94410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F96A0B-D013-4F07-80AC-CA47C8F94CA0}" type="datetimeFigureOut">
              <a:rPr lang="zh-CN" altLang="en-US" smtClean="0"/>
              <a:pPr/>
              <a:t>2015/11/30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6F80BA7-3816-42AE-A7C0-0A497978291E}" type="slidenum">
              <a:rPr lang="zh-CN" altLang="en-US" smtClean="0"/>
              <a:pPr/>
              <a:t>‹#›</a:t>
            </a:fld>
            <a:endParaRPr lang="zh-CN" altLang="en-US"/>
          </a:p>
        </p:txBody>
      </p:sp>
    </p:spTree>
    <p:extLst>
      <p:ext uri="{BB962C8B-B14F-4D97-AF65-F5344CB8AC3E}">
        <p14:creationId xmlns:p14="http://schemas.microsoft.com/office/powerpoint/2010/main" val="2791066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t="-10000" b="-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96A0B-D013-4F07-80AC-CA47C8F94CA0}" type="datetimeFigureOut">
              <a:rPr lang="zh-CN" altLang="en-US" smtClean="0"/>
              <a:pPr/>
              <a:t>2015/11/30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0BA7-3816-42AE-A7C0-0A497978291E}" type="slidenum">
              <a:rPr lang="zh-CN" altLang="en-US" smtClean="0"/>
              <a:pPr/>
              <a:t>‹#›</a:t>
            </a:fld>
            <a:endParaRPr lang="zh-CN" altLang="en-US"/>
          </a:p>
        </p:txBody>
      </p:sp>
    </p:spTree>
    <p:extLst>
      <p:ext uri="{BB962C8B-B14F-4D97-AF65-F5344CB8AC3E}">
        <p14:creationId xmlns:p14="http://schemas.microsoft.com/office/powerpoint/2010/main" val="3492749823"/>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a:off x="0" y="2978727"/>
            <a:ext cx="7897092" cy="3879273"/>
          </a:xfrm>
          <a:prstGeom prst="rtTriangl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flipH="1">
            <a:off x="888251" y="545010"/>
            <a:ext cx="10917382" cy="6068292"/>
          </a:xfrm>
          <a:prstGeom prst="rtTriangl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ctrTitle"/>
          </p:nvPr>
        </p:nvSpPr>
        <p:spPr>
          <a:xfrm>
            <a:off x="5154500" y="2840637"/>
            <a:ext cx="7037500" cy="1070439"/>
          </a:xfrm>
        </p:spPr>
        <p:txBody>
          <a:bodyPr>
            <a:noAutofit/>
          </a:bodyPr>
          <a:lstStyle/>
          <a:p>
            <a:r>
              <a:rPr lang="zh-CN" altLang="en-US" sz="7200" b="1" dirty="0" smtClean="0">
                <a:solidFill>
                  <a:schemeClr val="bg1"/>
                </a:solidFill>
                <a:latin typeface="Segoe UI Emoji" panose="020B0502040204020203" pitchFamily="34" charset="0"/>
                <a:ea typeface="Segoe UI Emoji" panose="020B0502040204020203" pitchFamily="34" charset="0"/>
              </a:rPr>
              <a:t>失物招领</a:t>
            </a:r>
            <a:r>
              <a:rPr lang="en-US" altLang="zh-CN" sz="7200" b="1" dirty="0" smtClean="0">
                <a:solidFill>
                  <a:schemeClr val="bg1"/>
                </a:solidFill>
                <a:latin typeface="Segoe UI Emoji" panose="020B0502040204020203" pitchFamily="34" charset="0"/>
                <a:ea typeface="Segoe UI Emoji" panose="020B0502040204020203" pitchFamily="34" charset="0"/>
              </a:rPr>
              <a:t/>
            </a:r>
            <a:br>
              <a:rPr lang="en-US" altLang="zh-CN" sz="7200" b="1" dirty="0" smtClean="0">
                <a:solidFill>
                  <a:schemeClr val="bg1"/>
                </a:solidFill>
                <a:latin typeface="Segoe UI Emoji" panose="020B0502040204020203" pitchFamily="34" charset="0"/>
                <a:ea typeface="Segoe UI Emoji" panose="020B0502040204020203" pitchFamily="34" charset="0"/>
              </a:rPr>
            </a:br>
            <a:r>
              <a:rPr lang="zh-CN" altLang="en-US" sz="7200" b="1" dirty="0" smtClean="0">
                <a:solidFill>
                  <a:schemeClr val="bg1"/>
                </a:solidFill>
                <a:latin typeface="Segoe UI Emoji" panose="020B0502040204020203" pitchFamily="34" charset="0"/>
                <a:ea typeface="Segoe UI Emoji" panose="020B0502040204020203" pitchFamily="34" charset="0"/>
              </a:rPr>
              <a:t>管理网站</a:t>
            </a:r>
            <a:endParaRPr lang="zh-CN" altLang="en-US" sz="7200" b="1" dirty="0">
              <a:solidFill>
                <a:schemeClr val="bg1"/>
              </a:solidFill>
              <a:latin typeface="Segoe UI Emoji" panose="020B0502040204020203" pitchFamily="34" charset="0"/>
            </a:endParaRPr>
          </a:p>
        </p:txBody>
      </p:sp>
      <p:sp>
        <p:nvSpPr>
          <p:cNvPr id="6" name="文本框 5"/>
          <p:cNvSpPr txBox="1"/>
          <p:nvPr/>
        </p:nvSpPr>
        <p:spPr>
          <a:xfrm>
            <a:off x="6782678" y="3679939"/>
            <a:ext cx="4005329" cy="707886"/>
          </a:xfrm>
          <a:prstGeom prst="rect">
            <a:avLst/>
          </a:prstGeom>
          <a:noFill/>
        </p:spPr>
        <p:txBody>
          <a:bodyPr wrap="square" rtlCol="0">
            <a:spAutoFit/>
          </a:bodyPr>
          <a:lstStyle/>
          <a:p>
            <a:r>
              <a:rPr lang="en-US" altLang="zh-CN" sz="4000" b="1" dirty="0" smtClean="0">
                <a:solidFill>
                  <a:schemeClr val="bg1"/>
                </a:solidFill>
                <a:latin typeface="Segoe UI Emoji" panose="020B0502040204020203" pitchFamily="34" charset="0"/>
                <a:ea typeface="Segoe UI Emoji" panose="020B0502040204020203" pitchFamily="34" charset="0"/>
              </a:rPr>
              <a:t>LOST &amp; FOUND</a:t>
            </a:r>
            <a:endParaRPr lang="zh-CN" altLang="en-US" sz="4000" b="1" dirty="0">
              <a:solidFill>
                <a:schemeClr val="bg1"/>
              </a:solidFill>
              <a:latin typeface="Segoe UI Emoji" panose="020B0502040204020203" pitchFamily="34" charset="0"/>
            </a:endParaRPr>
          </a:p>
        </p:txBody>
      </p:sp>
      <p:sp>
        <p:nvSpPr>
          <p:cNvPr id="7" name="文本框 6"/>
          <p:cNvSpPr txBox="1"/>
          <p:nvPr/>
        </p:nvSpPr>
        <p:spPr>
          <a:xfrm>
            <a:off x="8228180" y="4627372"/>
            <a:ext cx="4174175" cy="461665"/>
          </a:xfrm>
          <a:prstGeom prst="rect">
            <a:avLst/>
          </a:prstGeom>
          <a:noFill/>
        </p:spPr>
        <p:txBody>
          <a:bodyPr wrap="square" rtlCol="0">
            <a:spAutoFit/>
          </a:bodyPr>
          <a:lstStyle/>
          <a:p>
            <a:r>
              <a:rPr lang="zh-CN" altLang="en-US" sz="2400" b="1" dirty="0" smtClean="0">
                <a:solidFill>
                  <a:schemeClr val="bg1"/>
                </a:solidFill>
                <a:latin typeface="Segoe UI Emoji" panose="020B0502040204020203" pitchFamily="34" charset="0"/>
                <a:ea typeface="Segoe UI Emoji" panose="020B0502040204020203" pitchFamily="34" charset="0"/>
                <a:cs typeface="Tahoma" panose="020B0604030504040204" pitchFamily="34" charset="0"/>
              </a:rPr>
              <a:t>指导教师：洪蕾</a:t>
            </a:r>
            <a:endParaRPr lang="zh-CN" altLang="en-US" sz="2400" b="1" dirty="0">
              <a:solidFill>
                <a:schemeClr val="bg1"/>
              </a:solidFill>
              <a:latin typeface="Segoe UI Emoji" panose="020B0502040204020203" pitchFamily="34" charset="0"/>
              <a:cs typeface="Tahoma" panose="020B0604030504040204" pitchFamily="34" charset="0"/>
            </a:endParaRPr>
          </a:p>
        </p:txBody>
      </p:sp>
      <p:sp>
        <p:nvSpPr>
          <p:cNvPr id="8" name="文本框 7"/>
          <p:cNvSpPr txBox="1"/>
          <p:nvPr/>
        </p:nvSpPr>
        <p:spPr>
          <a:xfrm>
            <a:off x="4124993" y="5435671"/>
            <a:ext cx="6332653" cy="415498"/>
          </a:xfrm>
          <a:prstGeom prst="rect">
            <a:avLst/>
          </a:prstGeom>
          <a:solidFill>
            <a:schemeClr val="accent1">
              <a:lumMod val="75000"/>
            </a:schemeClr>
          </a:solidFill>
        </p:spPr>
        <p:txBody>
          <a:bodyPr wrap="square" rtlCol="0">
            <a:spAutoFit/>
          </a:bodyPr>
          <a:lstStyle/>
          <a:p>
            <a:r>
              <a:rPr lang="zh-CN" altLang="en-US" sz="2100" dirty="0" smtClean="0">
                <a:solidFill>
                  <a:schemeClr val="bg1"/>
                </a:solidFill>
                <a:latin typeface="Tahoma" panose="020B0604030504040204" pitchFamily="34" charset="0"/>
                <a:ea typeface="Tahoma" panose="020B0604030504040204" pitchFamily="34" charset="0"/>
                <a:cs typeface="Tahoma" panose="020B0604030504040204" pitchFamily="34" charset="0"/>
              </a:rPr>
              <a:t>组员：王晨曦、夏飞、顾子清、王斌、郭一帆、夏禹</a:t>
            </a:r>
            <a:endParaRPr lang="zh-CN" altLang="en-US" sz="2100" dirty="0">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20026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9" y="6259228"/>
            <a:ext cx="12187227" cy="598771"/>
          </a:xfrm>
          <a:custGeom>
            <a:avLst/>
            <a:gdLst>
              <a:gd name="connsiteX0" fmla="*/ 4779236 w 12187227"/>
              <a:gd name="connsiteY0" fmla="*/ 0 h 598771"/>
              <a:gd name="connsiteX1" fmla="*/ 12187227 w 12187227"/>
              <a:gd name="connsiteY1" fmla="*/ 598771 h 598771"/>
              <a:gd name="connsiteX2" fmla="*/ 0 w 12187227"/>
              <a:gd name="connsiteY2" fmla="*/ 598771 h 598771"/>
              <a:gd name="connsiteX3" fmla="*/ 4779236 w 12187227"/>
              <a:gd name="connsiteY3" fmla="*/ 0 h 598771"/>
            </a:gdLst>
            <a:ahLst/>
            <a:cxnLst>
              <a:cxn ang="0">
                <a:pos x="connsiteX0" y="connsiteY0"/>
              </a:cxn>
              <a:cxn ang="0">
                <a:pos x="connsiteX1" y="connsiteY1"/>
              </a:cxn>
              <a:cxn ang="0">
                <a:pos x="connsiteX2" y="connsiteY2"/>
              </a:cxn>
              <a:cxn ang="0">
                <a:pos x="connsiteX3" y="connsiteY3"/>
              </a:cxn>
            </a:cxnLst>
            <a:rect l="l" t="t" r="r" b="b"/>
            <a:pathLst>
              <a:path w="12187227" h="598771">
                <a:moveTo>
                  <a:pt x="4779236" y="0"/>
                </a:moveTo>
                <a:lnTo>
                  <a:pt x="12187227" y="598771"/>
                </a:lnTo>
                <a:lnTo>
                  <a:pt x="0" y="598771"/>
                </a:lnTo>
                <a:lnTo>
                  <a:pt x="4779236" y="0"/>
                </a:lnTo>
                <a:close/>
              </a:path>
            </a:pathLst>
          </a:cu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9803" y="6259228"/>
            <a:ext cx="4803336" cy="598771"/>
          </a:xfrm>
          <a:custGeom>
            <a:avLst/>
            <a:gdLst>
              <a:gd name="connsiteX0" fmla="*/ 576 w 4789349"/>
              <a:gd name="connsiteY0" fmla="*/ 0 h 985837"/>
              <a:gd name="connsiteX1" fmla="*/ 4789349 w 4789349"/>
              <a:gd name="connsiteY1" fmla="*/ 387066 h 985837"/>
              <a:gd name="connsiteX2" fmla="*/ 10113 w 4789349"/>
              <a:gd name="connsiteY2" fmla="*/ 985837 h 985837"/>
              <a:gd name="connsiteX3" fmla="*/ 5340 w 4789349"/>
              <a:gd name="connsiteY3" fmla="*/ 985837 h 985837"/>
              <a:gd name="connsiteX4" fmla="*/ 576 w 4789349"/>
              <a:gd name="connsiteY4" fmla="*/ 0 h 985837"/>
              <a:gd name="connsiteX0" fmla="*/ 9523 w 4784009"/>
              <a:gd name="connsiteY0" fmla="*/ 155859 h 598771"/>
              <a:gd name="connsiteX1" fmla="*/ 4784009 w 4784009"/>
              <a:gd name="connsiteY1" fmla="*/ 0 h 598771"/>
              <a:gd name="connsiteX2" fmla="*/ 4773 w 4784009"/>
              <a:gd name="connsiteY2" fmla="*/ 598771 h 598771"/>
              <a:gd name="connsiteX3" fmla="*/ 0 w 4784009"/>
              <a:gd name="connsiteY3" fmla="*/ 598771 h 598771"/>
              <a:gd name="connsiteX4" fmla="*/ 9523 w 4784009"/>
              <a:gd name="connsiteY4" fmla="*/ 155859 h 598771"/>
              <a:gd name="connsiteX0" fmla="*/ 275 w 4803336"/>
              <a:gd name="connsiteY0" fmla="*/ 155859 h 598771"/>
              <a:gd name="connsiteX1" fmla="*/ 4803336 w 4803336"/>
              <a:gd name="connsiteY1" fmla="*/ 0 h 598771"/>
              <a:gd name="connsiteX2" fmla="*/ 24100 w 4803336"/>
              <a:gd name="connsiteY2" fmla="*/ 598771 h 598771"/>
              <a:gd name="connsiteX3" fmla="*/ 19327 w 4803336"/>
              <a:gd name="connsiteY3" fmla="*/ 598771 h 598771"/>
              <a:gd name="connsiteX4" fmla="*/ 275 w 4803336"/>
              <a:gd name="connsiteY4" fmla="*/ 155859 h 59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336" h="598771">
                <a:moveTo>
                  <a:pt x="275" y="155859"/>
                </a:moveTo>
                <a:lnTo>
                  <a:pt x="4803336" y="0"/>
                </a:lnTo>
                <a:lnTo>
                  <a:pt x="24100" y="598771"/>
                </a:lnTo>
                <a:lnTo>
                  <a:pt x="19327" y="598771"/>
                </a:lnTo>
                <a:cubicBezTo>
                  <a:pt x="22502" y="270159"/>
                  <a:pt x="-2900" y="484471"/>
                  <a:pt x="275" y="155859"/>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9803" y="-5"/>
            <a:ext cx="8925203" cy="2514605"/>
          </a:xfrm>
          <a:prstGeom prst="rtTriangle">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腰三角形 17"/>
          <p:cNvSpPr/>
          <p:nvPr/>
        </p:nvSpPr>
        <p:spPr>
          <a:xfrm>
            <a:off x="8062913" y="408535"/>
            <a:ext cx="4162425" cy="5600700"/>
          </a:xfrm>
          <a:custGeom>
            <a:avLst/>
            <a:gdLst>
              <a:gd name="connsiteX0" fmla="*/ 0 w 2857500"/>
              <a:gd name="connsiteY0" fmla="*/ 457200 h 457200"/>
              <a:gd name="connsiteX1" fmla="*/ 1428750 w 2857500"/>
              <a:gd name="connsiteY1" fmla="*/ 0 h 457200"/>
              <a:gd name="connsiteX2" fmla="*/ 2857500 w 2857500"/>
              <a:gd name="connsiteY2" fmla="*/ 457200 h 457200"/>
              <a:gd name="connsiteX3" fmla="*/ 0 w 2857500"/>
              <a:gd name="connsiteY3" fmla="*/ 457200 h 457200"/>
              <a:gd name="connsiteX0" fmla="*/ 0 w 3186113"/>
              <a:gd name="connsiteY0" fmla="*/ 1042988 h 1042988"/>
              <a:gd name="connsiteX1" fmla="*/ 3186113 w 3186113"/>
              <a:gd name="connsiteY1" fmla="*/ 0 h 1042988"/>
              <a:gd name="connsiteX2" fmla="*/ 2857500 w 3186113"/>
              <a:gd name="connsiteY2" fmla="*/ 1042988 h 1042988"/>
              <a:gd name="connsiteX3" fmla="*/ 0 w 3186113"/>
              <a:gd name="connsiteY3" fmla="*/ 1042988 h 1042988"/>
              <a:gd name="connsiteX0" fmla="*/ 0 w 4143376"/>
              <a:gd name="connsiteY0" fmla="*/ 942976 h 1042988"/>
              <a:gd name="connsiteX1" fmla="*/ 4143376 w 4143376"/>
              <a:gd name="connsiteY1" fmla="*/ 0 h 1042988"/>
              <a:gd name="connsiteX2" fmla="*/ 3814763 w 4143376"/>
              <a:gd name="connsiteY2" fmla="*/ 1042988 h 1042988"/>
              <a:gd name="connsiteX3" fmla="*/ 0 w 4143376"/>
              <a:gd name="connsiteY3" fmla="*/ 942976 h 1042988"/>
              <a:gd name="connsiteX0" fmla="*/ 0 w 4186238"/>
              <a:gd name="connsiteY0" fmla="*/ 928688 h 1042988"/>
              <a:gd name="connsiteX1" fmla="*/ 4186238 w 4186238"/>
              <a:gd name="connsiteY1" fmla="*/ 0 h 1042988"/>
              <a:gd name="connsiteX2" fmla="*/ 3857625 w 4186238"/>
              <a:gd name="connsiteY2" fmla="*/ 1042988 h 1042988"/>
              <a:gd name="connsiteX3" fmla="*/ 0 w 4186238"/>
              <a:gd name="connsiteY3" fmla="*/ 928688 h 1042988"/>
              <a:gd name="connsiteX0" fmla="*/ 0 w 4186238"/>
              <a:gd name="connsiteY0" fmla="*/ 928688 h 1485900"/>
              <a:gd name="connsiteX1" fmla="*/ 4186238 w 4186238"/>
              <a:gd name="connsiteY1" fmla="*/ 0 h 1485900"/>
              <a:gd name="connsiteX2" fmla="*/ 4143375 w 4186238"/>
              <a:gd name="connsiteY2" fmla="*/ 1485900 h 1485900"/>
              <a:gd name="connsiteX3" fmla="*/ 0 w 4186238"/>
              <a:gd name="connsiteY3" fmla="*/ 928688 h 1485900"/>
              <a:gd name="connsiteX0" fmla="*/ 0 w 4171951"/>
              <a:gd name="connsiteY0" fmla="*/ 914401 h 1471613"/>
              <a:gd name="connsiteX1" fmla="*/ 4171951 w 4171951"/>
              <a:gd name="connsiteY1" fmla="*/ 0 h 1471613"/>
              <a:gd name="connsiteX2" fmla="*/ 4143375 w 4171951"/>
              <a:gd name="connsiteY2" fmla="*/ 1471613 h 1471613"/>
              <a:gd name="connsiteX3" fmla="*/ 0 w 4171951"/>
              <a:gd name="connsiteY3" fmla="*/ 914401 h 1471613"/>
              <a:gd name="connsiteX0" fmla="*/ 0 w 4171951"/>
              <a:gd name="connsiteY0" fmla="*/ 914401 h 1557338"/>
              <a:gd name="connsiteX1" fmla="*/ 4171951 w 4171951"/>
              <a:gd name="connsiteY1" fmla="*/ 0 h 1557338"/>
              <a:gd name="connsiteX2" fmla="*/ 4143375 w 4171951"/>
              <a:gd name="connsiteY2" fmla="*/ 1557338 h 1557338"/>
              <a:gd name="connsiteX3" fmla="*/ 0 w 4171951"/>
              <a:gd name="connsiteY3" fmla="*/ 914401 h 1557338"/>
              <a:gd name="connsiteX0" fmla="*/ 0 w 4171951"/>
              <a:gd name="connsiteY0" fmla="*/ 914401 h 5500688"/>
              <a:gd name="connsiteX1" fmla="*/ 4171951 w 4171951"/>
              <a:gd name="connsiteY1" fmla="*/ 0 h 5500688"/>
              <a:gd name="connsiteX2" fmla="*/ 4143375 w 4171951"/>
              <a:gd name="connsiteY2" fmla="*/ 5500688 h 5500688"/>
              <a:gd name="connsiteX3" fmla="*/ 0 w 4171951"/>
              <a:gd name="connsiteY3" fmla="*/ 914401 h 5500688"/>
              <a:gd name="connsiteX0" fmla="*/ 0 w 4171951"/>
              <a:gd name="connsiteY0" fmla="*/ 914401 h 5543550"/>
              <a:gd name="connsiteX1" fmla="*/ 4171951 w 4171951"/>
              <a:gd name="connsiteY1" fmla="*/ 0 h 5543550"/>
              <a:gd name="connsiteX2" fmla="*/ 4143375 w 4171951"/>
              <a:gd name="connsiteY2" fmla="*/ 5543550 h 5543550"/>
              <a:gd name="connsiteX3" fmla="*/ 0 w 4171951"/>
              <a:gd name="connsiteY3" fmla="*/ 914401 h 5543550"/>
              <a:gd name="connsiteX0" fmla="*/ 0 w 4152901"/>
              <a:gd name="connsiteY0" fmla="*/ 933451 h 5543550"/>
              <a:gd name="connsiteX1" fmla="*/ 4152901 w 4152901"/>
              <a:gd name="connsiteY1" fmla="*/ 0 h 5543550"/>
              <a:gd name="connsiteX2" fmla="*/ 4124325 w 4152901"/>
              <a:gd name="connsiteY2" fmla="*/ 5543550 h 5543550"/>
              <a:gd name="connsiteX3" fmla="*/ 0 w 4152901"/>
              <a:gd name="connsiteY3" fmla="*/ 933451 h 5543550"/>
              <a:gd name="connsiteX0" fmla="*/ 0 w 4152901"/>
              <a:gd name="connsiteY0" fmla="*/ 933451 h 5600700"/>
              <a:gd name="connsiteX1" fmla="*/ 4152901 w 4152901"/>
              <a:gd name="connsiteY1" fmla="*/ 0 h 5600700"/>
              <a:gd name="connsiteX2" fmla="*/ 4124325 w 4152901"/>
              <a:gd name="connsiteY2" fmla="*/ 5600700 h 5600700"/>
              <a:gd name="connsiteX3" fmla="*/ 0 w 4152901"/>
              <a:gd name="connsiteY3" fmla="*/ 933451 h 5600700"/>
              <a:gd name="connsiteX0" fmla="*/ 0 w 4162425"/>
              <a:gd name="connsiteY0" fmla="*/ 933451 h 5600700"/>
              <a:gd name="connsiteX1" fmla="*/ 4152901 w 4162425"/>
              <a:gd name="connsiteY1" fmla="*/ 0 h 5600700"/>
              <a:gd name="connsiteX2" fmla="*/ 4162425 w 4162425"/>
              <a:gd name="connsiteY2" fmla="*/ 5600700 h 5600700"/>
              <a:gd name="connsiteX3" fmla="*/ 0 w 4162425"/>
              <a:gd name="connsiteY3" fmla="*/ 933451 h 5600700"/>
            </a:gdLst>
            <a:ahLst/>
            <a:cxnLst>
              <a:cxn ang="0">
                <a:pos x="connsiteX0" y="connsiteY0"/>
              </a:cxn>
              <a:cxn ang="0">
                <a:pos x="connsiteX1" y="connsiteY1"/>
              </a:cxn>
              <a:cxn ang="0">
                <a:pos x="connsiteX2" y="connsiteY2"/>
              </a:cxn>
              <a:cxn ang="0">
                <a:pos x="connsiteX3" y="connsiteY3"/>
              </a:cxn>
            </a:cxnLst>
            <a:rect l="l" t="t" r="r" b="b"/>
            <a:pathLst>
              <a:path w="4162425" h="5600700">
                <a:moveTo>
                  <a:pt x="0" y="933451"/>
                </a:moveTo>
                <a:lnTo>
                  <a:pt x="4152901" y="0"/>
                </a:lnTo>
                <a:cubicBezTo>
                  <a:pt x="4156076" y="1866900"/>
                  <a:pt x="4159250" y="3733800"/>
                  <a:pt x="4162425" y="5600700"/>
                </a:cubicBezTo>
                <a:lnTo>
                  <a:pt x="0" y="933451"/>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9044" y="1416607"/>
            <a:ext cx="12206280" cy="5048518"/>
          </a:xfrm>
          <a:custGeom>
            <a:avLst/>
            <a:gdLst>
              <a:gd name="connsiteX0" fmla="*/ 0 w 2814637"/>
              <a:gd name="connsiteY0" fmla="*/ 0 h 3643312"/>
              <a:gd name="connsiteX1" fmla="*/ 2814637 w 2814637"/>
              <a:gd name="connsiteY1" fmla="*/ 0 h 3643312"/>
              <a:gd name="connsiteX2" fmla="*/ 2814637 w 2814637"/>
              <a:gd name="connsiteY2" fmla="*/ 3643312 h 3643312"/>
              <a:gd name="connsiteX3" fmla="*/ 0 w 2814637"/>
              <a:gd name="connsiteY3" fmla="*/ 3643312 h 3643312"/>
              <a:gd name="connsiteX4" fmla="*/ 0 w 2814637"/>
              <a:gd name="connsiteY4" fmla="*/ 0 h 3643312"/>
              <a:gd name="connsiteX0" fmla="*/ 0 w 4029074"/>
              <a:gd name="connsiteY0" fmla="*/ 1285876 h 4929188"/>
              <a:gd name="connsiteX1" fmla="*/ 4029074 w 4029074"/>
              <a:gd name="connsiteY1" fmla="*/ 0 h 4929188"/>
              <a:gd name="connsiteX2" fmla="*/ 2814637 w 4029074"/>
              <a:gd name="connsiteY2" fmla="*/ 4929188 h 4929188"/>
              <a:gd name="connsiteX3" fmla="*/ 0 w 4029074"/>
              <a:gd name="connsiteY3" fmla="*/ 4929188 h 4929188"/>
              <a:gd name="connsiteX4" fmla="*/ 0 w 4029074"/>
              <a:gd name="connsiteY4" fmla="*/ 1285876 h 4929188"/>
              <a:gd name="connsiteX0" fmla="*/ 0 w 4029074"/>
              <a:gd name="connsiteY0" fmla="*/ 1285876 h 6000750"/>
              <a:gd name="connsiteX1" fmla="*/ 4029074 w 4029074"/>
              <a:gd name="connsiteY1" fmla="*/ 0 h 6000750"/>
              <a:gd name="connsiteX2" fmla="*/ 4000499 w 4029074"/>
              <a:gd name="connsiteY2" fmla="*/ 6000750 h 6000750"/>
              <a:gd name="connsiteX3" fmla="*/ 0 w 4029074"/>
              <a:gd name="connsiteY3" fmla="*/ 4929188 h 6000750"/>
              <a:gd name="connsiteX4" fmla="*/ 0 w 4029074"/>
              <a:gd name="connsiteY4" fmla="*/ 1285876 h 6000750"/>
              <a:gd name="connsiteX0" fmla="*/ 0 w 4043362"/>
              <a:gd name="connsiteY0" fmla="*/ 1285876 h 6072188"/>
              <a:gd name="connsiteX1" fmla="*/ 4029074 w 4043362"/>
              <a:gd name="connsiteY1" fmla="*/ 0 h 6072188"/>
              <a:gd name="connsiteX2" fmla="*/ 4043362 w 4043362"/>
              <a:gd name="connsiteY2" fmla="*/ 6072188 h 6072188"/>
              <a:gd name="connsiteX3" fmla="*/ 0 w 4043362"/>
              <a:gd name="connsiteY3" fmla="*/ 4929188 h 6072188"/>
              <a:gd name="connsiteX4" fmla="*/ 0 w 4043362"/>
              <a:gd name="connsiteY4" fmla="*/ 1285876 h 6072188"/>
              <a:gd name="connsiteX0" fmla="*/ 0 w 4043362"/>
              <a:gd name="connsiteY0" fmla="*/ 1414464 h 6200776"/>
              <a:gd name="connsiteX1" fmla="*/ 4029074 w 4043362"/>
              <a:gd name="connsiteY1" fmla="*/ 0 h 6200776"/>
              <a:gd name="connsiteX2" fmla="*/ 4043362 w 4043362"/>
              <a:gd name="connsiteY2" fmla="*/ 6200776 h 6200776"/>
              <a:gd name="connsiteX3" fmla="*/ 0 w 4043362"/>
              <a:gd name="connsiteY3" fmla="*/ 5057776 h 6200776"/>
              <a:gd name="connsiteX4" fmla="*/ 0 w 4043362"/>
              <a:gd name="connsiteY4" fmla="*/ 1414464 h 6200776"/>
              <a:gd name="connsiteX0" fmla="*/ 0 w 4029809"/>
              <a:gd name="connsiteY0" fmla="*/ 1414464 h 6015039"/>
              <a:gd name="connsiteX1" fmla="*/ 4029074 w 4029809"/>
              <a:gd name="connsiteY1" fmla="*/ 0 h 6015039"/>
              <a:gd name="connsiteX2" fmla="*/ 4018480 w 4029809"/>
              <a:gd name="connsiteY2" fmla="*/ 6015039 h 6015039"/>
              <a:gd name="connsiteX3" fmla="*/ 0 w 4029809"/>
              <a:gd name="connsiteY3" fmla="*/ 5057776 h 6015039"/>
              <a:gd name="connsiteX4" fmla="*/ 0 w 4029809"/>
              <a:gd name="connsiteY4" fmla="*/ 1414464 h 6015039"/>
              <a:gd name="connsiteX0" fmla="*/ 0 w 4030921"/>
              <a:gd name="connsiteY0" fmla="*/ 1414464 h 5849866"/>
              <a:gd name="connsiteX1" fmla="*/ 4029074 w 4030921"/>
              <a:gd name="connsiteY1" fmla="*/ 0 h 5849866"/>
              <a:gd name="connsiteX2" fmla="*/ 4030921 w 4030921"/>
              <a:gd name="connsiteY2" fmla="*/ 5849866 h 5849866"/>
              <a:gd name="connsiteX3" fmla="*/ 0 w 4030921"/>
              <a:gd name="connsiteY3" fmla="*/ 5057776 h 5849866"/>
              <a:gd name="connsiteX4" fmla="*/ 0 w 4030921"/>
              <a:gd name="connsiteY4" fmla="*/ 1414464 h 5849866"/>
              <a:gd name="connsiteX0" fmla="*/ 0 w 4030921"/>
              <a:gd name="connsiteY0" fmla="*/ 1235527 h 5670929"/>
              <a:gd name="connsiteX1" fmla="*/ 4029074 w 4030921"/>
              <a:gd name="connsiteY1" fmla="*/ 0 h 5670929"/>
              <a:gd name="connsiteX2" fmla="*/ 4030921 w 4030921"/>
              <a:gd name="connsiteY2" fmla="*/ 5670929 h 5670929"/>
              <a:gd name="connsiteX3" fmla="*/ 0 w 4030921"/>
              <a:gd name="connsiteY3" fmla="*/ 4878839 h 5670929"/>
              <a:gd name="connsiteX4" fmla="*/ 0 w 4030921"/>
              <a:gd name="connsiteY4" fmla="*/ 1235527 h 5670929"/>
              <a:gd name="connsiteX0" fmla="*/ 0 w 4030921"/>
              <a:gd name="connsiteY0" fmla="*/ 1276821 h 5712223"/>
              <a:gd name="connsiteX1" fmla="*/ 4015127 w 4030921"/>
              <a:gd name="connsiteY1" fmla="*/ 0 h 5712223"/>
              <a:gd name="connsiteX2" fmla="*/ 4030921 w 4030921"/>
              <a:gd name="connsiteY2" fmla="*/ 5712223 h 5712223"/>
              <a:gd name="connsiteX3" fmla="*/ 0 w 4030921"/>
              <a:gd name="connsiteY3" fmla="*/ 4920133 h 5712223"/>
              <a:gd name="connsiteX4" fmla="*/ 0 w 4030921"/>
              <a:gd name="connsiteY4" fmla="*/ 1276821 h 5712223"/>
              <a:gd name="connsiteX0" fmla="*/ 0 w 4030921"/>
              <a:gd name="connsiteY0" fmla="*/ 1276821 h 5767281"/>
              <a:gd name="connsiteX1" fmla="*/ 4015127 w 4030921"/>
              <a:gd name="connsiteY1" fmla="*/ 0 h 5767281"/>
              <a:gd name="connsiteX2" fmla="*/ 4030921 w 4030921"/>
              <a:gd name="connsiteY2" fmla="*/ 5767281 h 5767281"/>
              <a:gd name="connsiteX3" fmla="*/ 0 w 4030921"/>
              <a:gd name="connsiteY3" fmla="*/ 4920133 h 5767281"/>
              <a:gd name="connsiteX4" fmla="*/ 0 w 4030921"/>
              <a:gd name="connsiteY4" fmla="*/ 1276821 h 576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0921" h="5767281">
                <a:moveTo>
                  <a:pt x="0" y="1276821"/>
                </a:moveTo>
                <a:lnTo>
                  <a:pt x="4015127" y="0"/>
                </a:lnTo>
                <a:cubicBezTo>
                  <a:pt x="4019890" y="2024063"/>
                  <a:pt x="4026158" y="3743218"/>
                  <a:pt x="4030921" y="5767281"/>
                </a:cubicBezTo>
                <a:lnTo>
                  <a:pt x="0" y="4920133"/>
                </a:lnTo>
                <a:lnTo>
                  <a:pt x="0" y="1276821"/>
                </a:lnTo>
                <a:close/>
              </a:path>
            </a:pathLst>
          </a:custGeom>
          <a:solidFill>
            <a:schemeClr val="accent1">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latin typeface="微软雅黑" panose="020B0503020204020204" pitchFamily="34" charset="-122"/>
                <a:ea typeface="微软雅黑" panose="020B0503020204020204" pitchFamily="34" charset="-122"/>
              </a:rPr>
              <a:t>　　　　　　　　　　</a:t>
            </a:r>
            <a:r>
              <a:rPr lang="en-US" altLang="zh-CN" sz="3600" dirty="0" smtClean="0">
                <a:latin typeface="微软雅黑" panose="020B0503020204020204" pitchFamily="34" charset="-122"/>
                <a:ea typeface="微软雅黑" panose="020B0503020204020204" pitchFamily="34" charset="-122"/>
              </a:rPr>
              <a:t>1 </a:t>
            </a:r>
            <a:r>
              <a:rPr lang="zh-CN" altLang="en-US" sz="3600" dirty="0" smtClean="0">
                <a:latin typeface="微软雅黑" panose="020B0503020204020204" pitchFamily="34" charset="-122"/>
                <a:ea typeface="微软雅黑" panose="020B0503020204020204" pitchFamily="34" charset="-122"/>
              </a:rPr>
              <a:t>网页端</a:t>
            </a:r>
            <a:r>
              <a:rPr lang="en-US" altLang="zh-CN" sz="3600" dirty="0" smtClean="0">
                <a:latin typeface="微软雅黑" panose="020B0503020204020204" pitchFamily="34" charset="-122"/>
                <a:ea typeface="微软雅黑" panose="020B0503020204020204" pitchFamily="34" charset="-122"/>
              </a:rPr>
              <a:t>(</a:t>
            </a:r>
            <a:r>
              <a:rPr lang="zh-CN" altLang="en-US" sz="3600" dirty="0" smtClean="0">
                <a:latin typeface="微软雅黑" panose="020B0503020204020204" pitchFamily="34" charset="-122"/>
                <a:ea typeface="微软雅黑" panose="020B0503020204020204" pitchFamily="34" charset="-122"/>
              </a:rPr>
              <a:t>主页、失物发布页</a:t>
            </a:r>
            <a:r>
              <a:rPr lang="en-US" altLang="zh-CN" sz="3600" dirty="0" smtClean="0">
                <a:latin typeface="微软雅黑" panose="020B0503020204020204" pitchFamily="34" charset="-122"/>
                <a:ea typeface="微软雅黑" panose="020B0503020204020204" pitchFamily="34" charset="-122"/>
              </a:rPr>
              <a:t>)</a:t>
            </a:r>
          </a:p>
          <a:p>
            <a:r>
              <a:rPr lang="zh-CN" altLang="en-US" sz="3600" dirty="0">
                <a:latin typeface="微软雅黑" panose="020B0503020204020204" pitchFamily="34" charset="-122"/>
                <a:ea typeface="微软雅黑" panose="020B0503020204020204" pitchFamily="34" charset="-122"/>
              </a:rPr>
              <a:t>　　　　　　　　　　</a:t>
            </a:r>
            <a:r>
              <a:rPr lang="en-US" altLang="zh-CN" sz="3600" dirty="0" smtClean="0">
                <a:latin typeface="微软雅黑" panose="020B0503020204020204" pitchFamily="34" charset="-122"/>
                <a:ea typeface="微软雅黑" panose="020B0503020204020204" pitchFamily="34" charset="-122"/>
              </a:rPr>
              <a:t>2</a:t>
            </a:r>
            <a:r>
              <a:rPr lang="zh-CN" altLang="en-US" sz="3600" dirty="0" smtClean="0">
                <a:latin typeface="微软雅黑" panose="020B0503020204020204" pitchFamily="34" charset="-122"/>
                <a:ea typeface="微软雅黑" panose="020B0503020204020204" pitchFamily="34" charset="-122"/>
              </a:rPr>
              <a:t> 微信端</a:t>
            </a:r>
            <a:endParaRPr lang="en-US" altLang="zh-CN" sz="3600" dirty="0" smtClean="0">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764" y="57147"/>
            <a:ext cx="6469958" cy="923330"/>
            <a:chOff x="-4764" y="57147"/>
            <a:chExt cx="6469958" cy="923330"/>
          </a:xfrm>
        </p:grpSpPr>
        <p:sp>
          <p:nvSpPr>
            <p:cNvPr id="27" name="文本框 26"/>
            <p:cNvSpPr txBox="1"/>
            <p:nvPr/>
          </p:nvSpPr>
          <p:spPr>
            <a:xfrm>
              <a:off x="1040170" y="57147"/>
              <a:ext cx="5425024" cy="923330"/>
            </a:xfrm>
            <a:prstGeom prst="rect">
              <a:avLst/>
            </a:prstGeom>
            <a:noFill/>
          </p:spPr>
          <p:txBody>
            <a:bodyPr wrap="square" rtlCol="0">
              <a:spAutoFit/>
            </a:bodyPr>
            <a:lstStyle/>
            <a:p>
              <a:r>
                <a:rPr lang="zh-CN" altLang="en-US" sz="5400" b="1" dirty="0" smtClean="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rPr>
                <a:t>系统界面展示</a:t>
              </a:r>
              <a:endParaRPr lang="zh-CN" altLang="en-US" sz="5400" b="1" dirty="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28" name="组合 27"/>
            <p:cNvGrpSpPr/>
            <p:nvPr/>
          </p:nvGrpSpPr>
          <p:grpSpPr>
            <a:xfrm>
              <a:off x="-4764" y="57152"/>
              <a:ext cx="981293" cy="914399"/>
              <a:chOff x="-4764" y="57152"/>
              <a:chExt cx="981293" cy="914399"/>
            </a:xfrm>
          </p:grpSpPr>
          <p:sp>
            <p:nvSpPr>
              <p:cNvPr id="29" name="矩形 28"/>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764" y="57152"/>
                <a:ext cx="704852" cy="914399"/>
                <a:chOff x="-4764" y="57152"/>
                <a:chExt cx="704852" cy="914399"/>
              </a:xfrm>
            </p:grpSpPr>
            <p:sp>
              <p:nvSpPr>
                <p:cNvPr id="31" name="矩形 30"/>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6372" y="57152"/>
                  <a:ext cx="575833" cy="914399"/>
                  <a:chOff x="86372" y="57152"/>
                  <a:chExt cx="575833" cy="914399"/>
                </a:xfrm>
              </p:grpSpPr>
              <p:sp>
                <p:nvSpPr>
                  <p:cNvPr id="33" name="文本框 32"/>
                  <p:cNvSpPr txBox="1"/>
                  <p:nvPr/>
                </p:nvSpPr>
                <p:spPr>
                  <a:xfrm>
                    <a:off x="124255" y="57152"/>
                    <a:ext cx="332509" cy="769441"/>
                  </a:xfrm>
                  <a:prstGeom prst="rect">
                    <a:avLst/>
                  </a:prstGeom>
                  <a:noFill/>
                </p:spPr>
                <p:txBody>
                  <a:bodyPr wrap="square" rtlCol="0">
                    <a:spAutoFit/>
                  </a:bodyPr>
                  <a:lstStyle/>
                  <a:p>
                    <a:r>
                      <a:rPr lang="en-US" altLang="zh-CN" sz="44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34" name="文本框 33"/>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Tree>
    <p:extLst>
      <p:ext uri="{BB962C8B-B14F-4D97-AF65-F5344CB8AC3E}">
        <p14:creationId xmlns:p14="http://schemas.microsoft.com/office/powerpoint/2010/main" val="2678374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39425" y="3013656"/>
            <a:ext cx="2262158" cy="923330"/>
          </a:xfrm>
          <a:prstGeom prst="rect">
            <a:avLst/>
          </a:prstGeom>
          <a:noFill/>
        </p:spPr>
        <p:txBody>
          <a:bodyPr wrap="none" rtlCol="0">
            <a:spAutoFit/>
          </a:bodyPr>
          <a:lstStyle/>
          <a:p>
            <a:r>
              <a:rPr lang="zh-CN" altLang="en-US" sz="5400" dirty="0" smtClean="0">
                <a:solidFill>
                  <a:schemeClr val="bg1"/>
                </a:solidFill>
                <a:latin typeface="微软雅黑" panose="020B0503020204020204" pitchFamily="34" charset="-122"/>
                <a:ea typeface="微软雅黑" panose="020B0503020204020204" pitchFamily="34" charset="-122"/>
              </a:rPr>
              <a:t>网页端</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6554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2868" cy="6858000"/>
          </a:xfrm>
          <a:prstGeom prst="rect">
            <a:avLst/>
          </a:prstGeom>
        </p:spPr>
      </p:pic>
    </p:spTree>
    <p:extLst>
      <p:ext uri="{BB962C8B-B14F-4D97-AF65-F5344CB8AC3E}">
        <p14:creationId xmlns:p14="http://schemas.microsoft.com/office/powerpoint/2010/main" val="260056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7909"/>
          </a:xfrm>
          <a:prstGeom prst="rect">
            <a:avLst/>
          </a:prstGeom>
        </p:spPr>
      </p:pic>
    </p:spTree>
    <p:extLst>
      <p:ext uri="{BB962C8B-B14F-4D97-AF65-F5344CB8AC3E}">
        <p14:creationId xmlns:p14="http://schemas.microsoft.com/office/powerpoint/2010/main" val="1141961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39425" y="3013656"/>
            <a:ext cx="2262158" cy="923330"/>
          </a:xfrm>
          <a:prstGeom prst="rect">
            <a:avLst/>
          </a:prstGeom>
          <a:noFill/>
        </p:spPr>
        <p:txBody>
          <a:bodyPr wrap="none" rtlCol="0">
            <a:spAutoFit/>
          </a:bodyPr>
          <a:lstStyle/>
          <a:p>
            <a:r>
              <a:rPr lang="zh-CN" altLang="en-US" sz="5400" dirty="0" smtClean="0">
                <a:solidFill>
                  <a:schemeClr val="bg1"/>
                </a:solidFill>
                <a:latin typeface="微软雅黑" panose="020B0503020204020204" pitchFamily="34" charset="-122"/>
                <a:ea typeface="微软雅黑" panose="020B0503020204020204" pitchFamily="34" charset="-122"/>
              </a:rPr>
              <a:t>微信端</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7097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6309" y="0"/>
            <a:ext cx="3893344" cy="68580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8337" y="0"/>
            <a:ext cx="3863662" cy="6858000"/>
          </a:xfrm>
          <a:prstGeom prst="rect">
            <a:avLst/>
          </a:prstGeom>
        </p:spPr>
      </p:pic>
    </p:spTree>
    <p:extLst>
      <p:ext uri="{BB962C8B-B14F-4D97-AF65-F5344CB8AC3E}">
        <p14:creationId xmlns:p14="http://schemas.microsoft.com/office/powerpoint/2010/main" val="410633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9" y="6259228"/>
            <a:ext cx="12187227" cy="598771"/>
          </a:xfrm>
          <a:custGeom>
            <a:avLst/>
            <a:gdLst>
              <a:gd name="connsiteX0" fmla="*/ 4779236 w 12187227"/>
              <a:gd name="connsiteY0" fmla="*/ 0 h 598771"/>
              <a:gd name="connsiteX1" fmla="*/ 12187227 w 12187227"/>
              <a:gd name="connsiteY1" fmla="*/ 598771 h 598771"/>
              <a:gd name="connsiteX2" fmla="*/ 0 w 12187227"/>
              <a:gd name="connsiteY2" fmla="*/ 598771 h 598771"/>
              <a:gd name="connsiteX3" fmla="*/ 4779236 w 12187227"/>
              <a:gd name="connsiteY3" fmla="*/ 0 h 598771"/>
            </a:gdLst>
            <a:ahLst/>
            <a:cxnLst>
              <a:cxn ang="0">
                <a:pos x="connsiteX0" y="connsiteY0"/>
              </a:cxn>
              <a:cxn ang="0">
                <a:pos x="connsiteX1" y="connsiteY1"/>
              </a:cxn>
              <a:cxn ang="0">
                <a:pos x="connsiteX2" y="connsiteY2"/>
              </a:cxn>
              <a:cxn ang="0">
                <a:pos x="connsiteX3" y="connsiteY3"/>
              </a:cxn>
            </a:cxnLst>
            <a:rect l="l" t="t" r="r" b="b"/>
            <a:pathLst>
              <a:path w="12187227" h="598771">
                <a:moveTo>
                  <a:pt x="4779236" y="0"/>
                </a:moveTo>
                <a:lnTo>
                  <a:pt x="12187227" y="598771"/>
                </a:lnTo>
                <a:lnTo>
                  <a:pt x="0" y="598771"/>
                </a:lnTo>
                <a:lnTo>
                  <a:pt x="4779236" y="0"/>
                </a:lnTo>
                <a:close/>
              </a:path>
            </a:pathLst>
          </a:cu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9803" y="6259228"/>
            <a:ext cx="4803336" cy="598771"/>
          </a:xfrm>
          <a:custGeom>
            <a:avLst/>
            <a:gdLst>
              <a:gd name="connsiteX0" fmla="*/ 576 w 4789349"/>
              <a:gd name="connsiteY0" fmla="*/ 0 h 985837"/>
              <a:gd name="connsiteX1" fmla="*/ 4789349 w 4789349"/>
              <a:gd name="connsiteY1" fmla="*/ 387066 h 985837"/>
              <a:gd name="connsiteX2" fmla="*/ 10113 w 4789349"/>
              <a:gd name="connsiteY2" fmla="*/ 985837 h 985837"/>
              <a:gd name="connsiteX3" fmla="*/ 5340 w 4789349"/>
              <a:gd name="connsiteY3" fmla="*/ 985837 h 985837"/>
              <a:gd name="connsiteX4" fmla="*/ 576 w 4789349"/>
              <a:gd name="connsiteY4" fmla="*/ 0 h 985837"/>
              <a:gd name="connsiteX0" fmla="*/ 9523 w 4784009"/>
              <a:gd name="connsiteY0" fmla="*/ 155859 h 598771"/>
              <a:gd name="connsiteX1" fmla="*/ 4784009 w 4784009"/>
              <a:gd name="connsiteY1" fmla="*/ 0 h 598771"/>
              <a:gd name="connsiteX2" fmla="*/ 4773 w 4784009"/>
              <a:gd name="connsiteY2" fmla="*/ 598771 h 598771"/>
              <a:gd name="connsiteX3" fmla="*/ 0 w 4784009"/>
              <a:gd name="connsiteY3" fmla="*/ 598771 h 598771"/>
              <a:gd name="connsiteX4" fmla="*/ 9523 w 4784009"/>
              <a:gd name="connsiteY4" fmla="*/ 155859 h 598771"/>
              <a:gd name="connsiteX0" fmla="*/ 275 w 4803336"/>
              <a:gd name="connsiteY0" fmla="*/ 155859 h 598771"/>
              <a:gd name="connsiteX1" fmla="*/ 4803336 w 4803336"/>
              <a:gd name="connsiteY1" fmla="*/ 0 h 598771"/>
              <a:gd name="connsiteX2" fmla="*/ 24100 w 4803336"/>
              <a:gd name="connsiteY2" fmla="*/ 598771 h 598771"/>
              <a:gd name="connsiteX3" fmla="*/ 19327 w 4803336"/>
              <a:gd name="connsiteY3" fmla="*/ 598771 h 598771"/>
              <a:gd name="connsiteX4" fmla="*/ 275 w 4803336"/>
              <a:gd name="connsiteY4" fmla="*/ 155859 h 59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336" h="598771">
                <a:moveTo>
                  <a:pt x="275" y="155859"/>
                </a:moveTo>
                <a:lnTo>
                  <a:pt x="4803336" y="0"/>
                </a:lnTo>
                <a:lnTo>
                  <a:pt x="24100" y="598771"/>
                </a:lnTo>
                <a:lnTo>
                  <a:pt x="19327" y="598771"/>
                </a:lnTo>
                <a:cubicBezTo>
                  <a:pt x="22502" y="270159"/>
                  <a:pt x="-2900" y="484471"/>
                  <a:pt x="275" y="155859"/>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9803" y="-5"/>
            <a:ext cx="8925203" cy="2514605"/>
          </a:xfrm>
          <a:prstGeom prst="rtTriangle">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腰三角形 17"/>
          <p:cNvSpPr/>
          <p:nvPr/>
        </p:nvSpPr>
        <p:spPr>
          <a:xfrm>
            <a:off x="8062913" y="408535"/>
            <a:ext cx="4162425" cy="5600700"/>
          </a:xfrm>
          <a:custGeom>
            <a:avLst/>
            <a:gdLst>
              <a:gd name="connsiteX0" fmla="*/ 0 w 2857500"/>
              <a:gd name="connsiteY0" fmla="*/ 457200 h 457200"/>
              <a:gd name="connsiteX1" fmla="*/ 1428750 w 2857500"/>
              <a:gd name="connsiteY1" fmla="*/ 0 h 457200"/>
              <a:gd name="connsiteX2" fmla="*/ 2857500 w 2857500"/>
              <a:gd name="connsiteY2" fmla="*/ 457200 h 457200"/>
              <a:gd name="connsiteX3" fmla="*/ 0 w 2857500"/>
              <a:gd name="connsiteY3" fmla="*/ 457200 h 457200"/>
              <a:gd name="connsiteX0" fmla="*/ 0 w 3186113"/>
              <a:gd name="connsiteY0" fmla="*/ 1042988 h 1042988"/>
              <a:gd name="connsiteX1" fmla="*/ 3186113 w 3186113"/>
              <a:gd name="connsiteY1" fmla="*/ 0 h 1042988"/>
              <a:gd name="connsiteX2" fmla="*/ 2857500 w 3186113"/>
              <a:gd name="connsiteY2" fmla="*/ 1042988 h 1042988"/>
              <a:gd name="connsiteX3" fmla="*/ 0 w 3186113"/>
              <a:gd name="connsiteY3" fmla="*/ 1042988 h 1042988"/>
              <a:gd name="connsiteX0" fmla="*/ 0 w 4143376"/>
              <a:gd name="connsiteY0" fmla="*/ 942976 h 1042988"/>
              <a:gd name="connsiteX1" fmla="*/ 4143376 w 4143376"/>
              <a:gd name="connsiteY1" fmla="*/ 0 h 1042988"/>
              <a:gd name="connsiteX2" fmla="*/ 3814763 w 4143376"/>
              <a:gd name="connsiteY2" fmla="*/ 1042988 h 1042988"/>
              <a:gd name="connsiteX3" fmla="*/ 0 w 4143376"/>
              <a:gd name="connsiteY3" fmla="*/ 942976 h 1042988"/>
              <a:gd name="connsiteX0" fmla="*/ 0 w 4186238"/>
              <a:gd name="connsiteY0" fmla="*/ 928688 h 1042988"/>
              <a:gd name="connsiteX1" fmla="*/ 4186238 w 4186238"/>
              <a:gd name="connsiteY1" fmla="*/ 0 h 1042988"/>
              <a:gd name="connsiteX2" fmla="*/ 3857625 w 4186238"/>
              <a:gd name="connsiteY2" fmla="*/ 1042988 h 1042988"/>
              <a:gd name="connsiteX3" fmla="*/ 0 w 4186238"/>
              <a:gd name="connsiteY3" fmla="*/ 928688 h 1042988"/>
              <a:gd name="connsiteX0" fmla="*/ 0 w 4186238"/>
              <a:gd name="connsiteY0" fmla="*/ 928688 h 1485900"/>
              <a:gd name="connsiteX1" fmla="*/ 4186238 w 4186238"/>
              <a:gd name="connsiteY1" fmla="*/ 0 h 1485900"/>
              <a:gd name="connsiteX2" fmla="*/ 4143375 w 4186238"/>
              <a:gd name="connsiteY2" fmla="*/ 1485900 h 1485900"/>
              <a:gd name="connsiteX3" fmla="*/ 0 w 4186238"/>
              <a:gd name="connsiteY3" fmla="*/ 928688 h 1485900"/>
              <a:gd name="connsiteX0" fmla="*/ 0 w 4171951"/>
              <a:gd name="connsiteY0" fmla="*/ 914401 h 1471613"/>
              <a:gd name="connsiteX1" fmla="*/ 4171951 w 4171951"/>
              <a:gd name="connsiteY1" fmla="*/ 0 h 1471613"/>
              <a:gd name="connsiteX2" fmla="*/ 4143375 w 4171951"/>
              <a:gd name="connsiteY2" fmla="*/ 1471613 h 1471613"/>
              <a:gd name="connsiteX3" fmla="*/ 0 w 4171951"/>
              <a:gd name="connsiteY3" fmla="*/ 914401 h 1471613"/>
              <a:gd name="connsiteX0" fmla="*/ 0 w 4171951"/>
              <a:gd name="connsiteY0" fmla="*/ 914401 h 1557338"/>
              <a:gd name="connsiteX1" fmla="*/ 4171951 w 4171951"/>
              <a:gd name="connsiteY1" fmla="*/ 0 h 1557338"/>
              <a:gd name="connsiteX2" fmla="*/ 4143375 w 4171951"/>
              <a:gd name="connsiteY2" fmla="*/ 1557338 h 1557338"/>
              <a:gd name="connsiteX3" fmla="*/ 0 w 4171951"/>
              <a:gd name="connsiteY3" fmla="*/ 914401 h 1557338"/>
              <a:gd name="connsiteX0" fmla="*/ 0 w 4171951"/>
              <a:gd name="connsiteY0" fmla="*/ 914401 h 5500688"/>
              <a:gd name="connsiteX1" fmla="*/ 4171951 w 4171951"/>
              <a:gd name="connsiteY1" fmla="*/ 0 h 5500688"/>
              <a:gd name="connsiteX2" fmla="*/ 4143375 w 4171951"/>
              <a:gd name="connsiteY2" fmla="*/ 5500688 h 5500688"/>
              <a:gd name="connsiteX3" fmla="*/ 0 w 4171951"/>
              <a:gd name="connsiteY3" fmla="*/ 914401 h 5500688"/>
              <a:gd name="connsiteX0" fmla="*/ 0 w 4171951"/>
              <a:gd name="connsiteY0" fmla="*/ 914401 h 5543550"/>
              <a:gd name="connsiteX1" fmla="*/ 4171951 w 4171951"/>
              <a:gd name="connsiteY1" fmla="*/ 0 h 5543550"/>
              <a:gd name="connsiteX2" fmla="*/ 4143375 w 4171951"/>
              <a:gd name="connsiteY2" fmla="*/ 5543550 h 5543550"/>
              <a:gd name="connsiteX3" fmla="*/ 0 w 4171951"/>
              <a:gd name="connsiteY3" fmla="*/ 914401 h 5543550"/>
              <a:gd name="connsiteX0" fmla="*/ 0 w 4152901"/>
              <a:gd name="connsiteY0" fmla="*/ 933451 h 5543550"/>
              <a:gd name="connsiteX1" fmla="*/ 4152901 w 4152901"/>
              <a:gd name="connsiteY1" fmla="*/ 0 h 5543550"/>
              <a:gd name="connsiteX2" fmla="*/ 4124325 w 4152901"/>
              <a:gd name="connsiteY2" fmla="*/ 5543550 h 5543550"/>
              <a:gd name="connsiteX3" fmla="*/ 0 w 4152901"/>
              <a:gd name="connsiteY3" fmla="*/ 933451 h 5543550"/>
              <a:gd name="connsiteX0" fmla="*/ 0 w 4152901"/>
              <a:gd name="connsiteY0" fmla="*/ 933451 h 5600700"/>
              <a:gd name="connsiteX1" fmla="*/ 4152901 w 4152901"/>
              <a:gd name="connsiteY1" fmla="*/ 0 h 5600700"/>
              <a:gd name="connsiteX2" fmla="*/ 4124325 w 4152901"/>
              <a:gd name="connsiteY2" fmla="*/ 5600700 h 5600700"/>
              <a:gd name="connsiteX3" fmla="*/ 0 w 4152901"/>
              <a:gd name="connsiteY3" fmla="*/ 933451 h 5600700"/>
              <a:gd name="connsiteX0" fmla="*/ 0 w 4162425"/>
              <a:gd name="connsiteY0" fmla="*/ 933451 h 5600700"/>
              <a:gd name="connsiteX1" fmla="*/ 4152901 w 4162425"/>
              <a:gd name="connsiteY1" fmla="*/ 0 h 5600700"/>
              <a:gd name="connsiteX2" fmla="*/ 4162425 w 4162425"/>
              <a:gd name="connsiteY2" fmla="*/ 5600700 h 5600700"/>
              <a:gd name="connsiteX3" fmla="*/ 0 w 4162425"/>
              <a:gd name="connsiteY3" fmla="*/ 933451 h 5600700"/>
            </a:gdLst>
            <a:ahLst/>
            <a:cxnLst>
              <a:cxn ang="0">
                <a:pos x="connsiteX0" y="connsiteY0"/>
              </a:cxn>
              <a:cxn ang="0">
                <a:pos x="connsiteX1" y="connsiteY1"/>
              </a:cxn>
              <a:cxn ang="0">
                <a:pos x="connsiteX2" y="connsiteY2"/>
              </a:cxn>
              <a:cxn ang="0">
                <a:pos x="connsiteX3" y="connsiteY3"/>
              </a:cxn>
            </a:cxnLst>
            <a:rect l="l" t="t" r="r" b="b"/>
            <a:pathLst>
              <a:path w="4162425" h="5600700">
                <a:moveTo>
                  <a:pt x="0" y="933451"/>
                </a:moveTo>
                <a:lnTo>
                  <a:pt x="4152901" y="0"/>
                </a:lnTo>
                <a:cubicBezTo>
                  <a:pt x="4156076" y="1866900"/>
                  <a:pt x="4159250" y="3733800"/>
                  <a:pt x="4162425" y="5600700"/>
                </a:cubicBezTo>
                <a:lnTo>
                  <a:pt x="0" y="933451"/>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9044" y="1416607"/>
            <a:ext cx="12206280" cy="5048518"/>
          </a:xfrm>
          <a:custGeom>
            <a:avLst/>
            <a:gdLst>
              <a:gd name="connsiteX0" fmla="*/ 0 w 2814637"/>
              <a:gd name="connsiteY0" fmla="*/ 0 h 3643312"/>
              <a:gd name="connsiteX1" fmla="*/ 2814637 w 2814637"/>
              <a:gd name="connsiteY1" fmla="*/ 0 h 3643312"/>
              <a:gd name="connsiteX2" fmla="*/ 2814637 w 2814637"/>
              <a:gd name="connsiteY2" fmla="*/ 3643312 h 3643312"/>
              <a:gd name="connsiteX3" fmla="*/ 0 w 2814637"/>
              <a:gd name="connsiteY3" fmla="*/ 3643312 h 3643312"/>
              <a:gd name="connsiteX4" fmla="*/ 0 w 2814637"/>
              <a:gd name="connsiteY4" fmla="*/ 0 h 3643312"/>
              <a:gd name="connsiteX0" fmla="*/ 0 w 4029074"/>
              <a:gd name="connsiteY0" fmla="*/ 1285876 h 4929188"/>
              <a:gd name="connsiteX1" fmla="*/ 4029074 w 4029074"/>
              <a:gd name="connsiteY1" fmla="*/ 0 h 4929188"/>
              <a:gd name="connsiteX2" fmla="*/ 2814637 w 4029074"/>
              <a:gd name="connsiteY2" fmla="*/ 4929188 h 4929188"/>
              <a:gd name="connsiteX3" fmla="*/ 0 w 4029074"/>
              <a:gd name="connsiteY3" fmla="*/ 4929188 h 4929188"/>
              <a:gd name="connsiteX4" fmla="*/ 0 w 4029074"/>
              <a:gd name="connsiteY4" fmla="*/ 1285876 h 4929188"/>
              <a:gd name="connsiteX0" fmla="*/ 0 w 4029074"/>
              <a:gd name="connsiteY0" fmla="*/ 1285876 h 6000750"/>
              <a:gd name="connsiteX1" fmla="*/ 4029074 w 4029074"/>
              <a:gd name="connsiteY1" fmla="*/ 0 h 6000750"/>
              <a:gd name="connsiteX2" fmla="*/ 4000499 w 4029074"/>
              <a:gd name="connsiteY2" fmla="*/ 6000750 h 6000750"/>
              <a:gd name="connsiteX3" fmla="*/ 0 w 4029074"/>
              <a:gd name="connsiteY3" fmla="*/ 4929188 h 6000750"/>
              <a:gd name="connsiteX4" fmla="*/ 0 w 4029074"/>
              <a:gd name="connsiteY4" fmla="*/ 1285876 h 6000750"/>
              <a:gd name="connsiteX0" fmla="*/ 0 w 4043362"/>
              <a:gd name="connsiteY0" fmla="*/ 1285876 h 6072188"/>
              <a:gd name="connsiteX1" fmla="*/ 4029074 w 4043362"/>
              <a:gd name="connsiteY1" fmla="*/ 0 h 6072188"/>
              <a:gd name="connsiteX2" fmla="*/ 4043362 w 4043362"/>
              <a:gd name="connsiteY2" fmla="*/ 6072188 h 6072188"/>
              <a:gd name="connsiteX3" fmla="*/ 0 w 4043362"/>
              <a:gd name="connsiteY3" fmla="*/ 4929188 h 6072188"/>
              <a:gd name="connsiteX4" fmla="*/ 0 w 4043362"/>
              <a:gd name="connsiteY4" fmla="*/ 1285876 h 6072188"/>
              <a:gd name="connsiteX0" fmla="*/ 0 w 4043362"/>
              <a:gd name="connsiteY0" fmla="*/ 1414464 h 6200776"/>
              <a:gd name="connsiteX1" fmla="*/ 4029074 w 4043362"/>
              <a:gd name="connsiteY1" fmla="*/ 0 h 6200776"/>
              <a:gd name="connsiteX2" fmla="*/ 4043362 w 4043362"/>
              <a:gd name="connsiteY2" fmla="*/ 6200776 h 6200776"/>
              <a:gd name="connsiteX3" fmla="*/ 0 w 4043362"/>
              <a:gd name="connsiteY3" fmla="*/ 5057776 h 6200776"/>
              <a:gd name="connsiteX4" fmla="*/ 0 w 4043362"/>
              <a:gd name="connsiteY4" fmla="*/ 1414464 h 6200776"/>
              <a:gd name="connsiteX0" fmla="*/ 0 w 4029809"/>
              <a:gd name="connsiteY0" fmla="*/ 1414464 h 6015039"/>
              <a:gd name="connsiteX1" fmla="*/ 4029074 w 4029809"/>
              <a:gd name="connsiteY1" fmla="*/ 0 h 6015039"/>
              <a:gd name="connsiteX2" fmla="*/ 4018480 w 4029809"/>
              <a:gd name="connsiteY2" fmla="*/ 6015039 h 6015039"/>
              <a:gd name="connsiteX3" fmla="*/ 0 w 4029809"/>
              <a:gd name="connsiteY3" fmla="*/ 5057776 h 6015039"/>
              <a:gd name="connsiteX4" fmla="*/ 0 w 4029809"/>
              <a:gd name="connsiteY4" fmla="*/ 1414464 h 6015039"/>
              <a:gd name="connsiteX0" fmla="*/ 0 w 4030921"/>
              <a:gd name="connsiteY0" fmla="*/ 1414464 h 5849866"/>
              <a:gd name="connsiteX1" fmla="*/ 4029074 w 4030921"/>
              <a:gd name="connsiteY1" fmla="*/ 0 h 5849866"/>
              <a:gd name="connsiteX2" fmla="*/ 4030921 w 4030921"/>
              <a:gd name="connsiteY2" fmla="*/ 5849866 h 5849866"/>
              <a:gd name="connsiteX3" fmla="*/ 0 w 4030921"/>
              <a:gd name="connsiteY3" fmla="*/ 5057776 h 5849866"/>
              <a:gd name="connsiteX4" fmla="*/ 0 w 4030921"/>
              <a:gd name="connsiteY4" fmla="*/ 1414464 h 5849866"/>
              <a:gd name="connsiteX0" fmla="*/ 0 w 4030921"/>
              <a:gd name="connsiteY0" fmla="*/ 1235527 h 5670929"/>
              <a:gd name="connsiteX1" fmla="*/ 4029074 w 4030921"/>
              <a:gd name="connsiteY1" fmla="*/ 0 h 5670929"/>
              <a:gd name="connsiteX2" fmla="*/ 4030921 w 4030921"/>
              <a:gd name="connsiteY2" fmla="*/ 5670929 h 5670929"/>
              <a:gd name="connsiteX3" fmla="*/ 0 w 4030921"/>
              <a:gd name="connsiteY3" fmla="*/ 4878839 h 5670929"/>
              <a:gd name="connsiteX4" fmla="*/ 0 w 4030921"/>
              <a:gd name="connsiteY4" fmla="*/ 1235527 h 5670929"/>
              <a:gd name="connsiteX0" fmla="*/ 0 w 4030921"/>
              <a:gd name="connsiteY0" fmla="*/ 1276821 h 5712223"/>
              <a:gd name="connsiteX1" fmla="*/ 4015127 w 4030921"/>
              <a:gd name="connsiteY1" fmla="*/ 0 h 5712223"/>
              <a:gd name="connsiteX2" fmla="*/ 4030921 w 4030921"/>
              <a:gd name="connsiteY2" fmla="*/ 5712223 h 5712223"/>
              <a:gd name="connsiteX3" fmla="*/ 0 w 4030921"/>
              <a:gd name="connsiteY3" fmla="*/ 4920133 h 5712223"/>
              <a:gd name="connsiteX4" fmla="*/ 0 w 4030921"/>
              <a:gd name="connsiteY4" fmla="*/ 1276821 h 5712223"/>
              <a:gd name="connsiteX0" fmla="*/ 0 w 4030921"/>
              <a:gd name="connsiteY0" fmla="*/ 1276821 h 5767281"/>
              <a:gd name="connsiteX1" fmla="*/ 4015127 w 4030921"/>
              <a:gd name="connsiteY1" fmla="*/ 0 h 5767281"/>
              <a:gd name="connsiteX2" fmla="*/ 4030921 w 4030921"/>
              <a:gd name="connsiteY2" fmla="*/ 5767281 h 5767281"/>
              <a:gd name="connsiteX3" fmla="*/ 0 w 4030921"/>
              <a:gd name="connsiteY3" fmla="*/ 4920133 h 5767281"/>
              <a:gd name="connsiteX4" fmla="*/ 0 w 4030921"/>
              <a:gd name="connsiteY4" fmla="*/ 1276821 h 576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0921" h="5767281">
                <a:moveTo>
                  <a:pt x="0" y="1276821"/>
                </a:moveTo>
                <a:lnTo>
                  <a:pt x="4015127" y="0"/>
                </a:lnTo>
                <a:cubicBezTo>
                  <a:pt x="4019890" y="2024063"/>
                  <a:pt x="4026158" y="3743218"/>
                  <a:pt x="4030921" y="5767281"/>
                </a:cubicBezTo>
                <a:lnTo>
                  <a:pt x="0" y="4920133"/>
                </a:lnTo>
                <a:lnTo>
                  <a:pt x="0" y="1276821"/>
                </a:lnTo>
                <a:close/>
              </a:path>
            </a:pathLst>
          </a:custGeom>
          <a:solidFill>
            <a:schemeClr val="accent1">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000"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登录进入</a:t>
            </a:r>
            <a:r>
              <a:rPr lang="en-US" altLang="zh-CN" sz="2000" dirty="0">
                <a:latin typeface="微软雅黑" panose="020B0503020204020204" pitchFamily="34" charset="-122"/>
                <a:ea typeface="微软雅黑" panose="020B0503020204020204" pitchFamily="34" charset="-122"/>
              </a:rPr>
              <a:t>SQL server Management Studio</a:t>
            </a:r>
            <a:r>
              <a:rPr lang="zh-CN" altLang="zh-CN" sz="2000" dirty="0">
                <a:latin typeface="微软雅黑" panose="020B0503020204020204" pitchFamily="34" charset="-122"/>
                <a:ea typeface="微软雅黑" panose="020B0503020204020204" pitchFamily="34" charset="-122"/>
              </a:rPr>
              <a:t>，单击“数据库”按钮右键，点击</a:t>
            </a:r>
            <a:r>
              <a:rPr lang="zh-CN" altLang="zh-CN" sz="2000" dirty="0" smtClean="0">
                <a:latin typeface="微软雅黑" panose="020B0503020204020204" pitchFamily="34" charset="-122"/>
                <a:ea typeface="微软雅黑" panose="020B0503020204020204" pitchFamily="34" charset="-122"/>
              </a:rPr>
              <a:t>“附加选项”</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在跳出的对话框中点击“添加”按钮</a:t>
            </a:r>
          </a:p>
          <a:p>
            <a:r>
              <a:rPr lang="en-US" altLang="zh-CN" sz="2000" dirty="0">
                <a:latin typeface="微软雅黑" panose="020B0503020204020204" pitchFamily="34" charset="-122"/>
                <a:ea typeface="微软雅黑" panose="020B0503020204020204" pitchFamily="34" charset="-122"/>
              </a:rPr>
              <a:t>3.</a:t>
            </a:r>
            <a:r>
              <a:rPr lang="zh-CN" altLang="zh-CN" sz="2000" dirty="0">
                <a:latin typeface="微软雅黑" panose="020B0503020204020204" pitchFamily="34" charset="-122"/>
                <a:ea typeface="微软雅黑" panose="020B0503020204020204" pitchFamily="34" charset="-122"/>
              </a:rPr>
              <a:t>在接下来跳出的对话框中选择数据库备份文件所在路径，</a:t>
            </a:r>
            <a:r>
              <a:rPr lang="zh-CN" altLang="zh-CN" sz="2000" dirty="0" smtClean="0">
                <a:latin typeface="微软雅黑" panose="020B0503020204020204" pitchFamily="34" charset="-122"/>
                <a:ea typeface="微软雅黑" panose="020B0503020204020204" pitchFamily="34" charset="-122"/>
              </a:rPr>
              <a:t>如图</a:t>
            </a:r>
            <a:r>
              <a:rPr lang="en-US" altLang="zh-CN" sz="2000" dirty="0" smtClean="0">
                <a:latin typeface="微软雅黑" panose="020B0503020204020204" pitchFamily="34" charset="-122"/>
                <a:ea typeface="微软雅黑" panose="020B0503020204020204" pitchFamily="34" charset="-122"/>
              </a:rPr>
              <a:t>3</a:t>
            </a:r>
            <a:r>
              <a:rPr lang="zh-CN" altLang="zh-CN" sz="2000" dirty="0" smtClean="0">
                <a:latin typeface="微软雅黑" panose="020B0503020204020204" pitchFamily="34" charset="-122"/>
                <a:ea typeface="微软雅黑" panose="020B0503020204020204" pitchFamily="34" charset="-122"/>
              </a:rPr>
              <a:t>所示</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4.</a:t>
            </a:r>
            <a:r>
              <a:rPr lang="zh-CN" altLang="zh-CN" sz="2000" dirty="0">
                <a:latin typeface="微软雅黑" panose="020B0503020204020204" pitchFamily="34" charset="-122"/>
                <a:ea typeface="微软雅黑" panose="020B0503020204020204" pitchFamily="34" charset="-122"/>
              </a:rPr>
              <a:t>点击“确定”，出现</a:t>
            </a:r>
            <a:r>
              <a:rPr lang="zh-CN" altLang="zh-CN" sz="2000" dirty="0" smtClean="0">
                <a:latin typeface="微软雅黑" panose="020B0503020204020204" pitchFamily="34" charset="-122"/>
                <a:ea typeface="微软雅黑" panose="020B0503020204020204" pitchFamily="34" charset="-122"/>
              </a:rPr>
              <a:t>如</a:t>
            </a:r>
            <a:r>
              <a:rPr lang="zh-CN" altLang="en-US" sz="2000" dirty="0" smtClean="0">
                <a:latin typeface="微软雅黑" panose="020B0503020204020204" pitchFamily="34" charset="-122"/>
                <a:ea typeface="微软雅黑" panose="020B0503020204020204" pitchFamily="34" charset="-122"/>
              </a:rPr>
              <a:t>图</a:t>
            </a:r>
            <a:r>
              <a:rPr lang="en-US" altLang="zh-CN" sz="2000" dirty="0" smtClean="0">
                <a:latin typeface="微软雅黑" panose="020B0503020204020204" pitchFamily="34" charset="-122"/>
                <a:ea typeface="微软雅黑" panose="020B0503020204020204" pitchFamily="34" charset="-122"/>
              </a:rPr>
              <a:t>4</a:t>
            </a:r>
            <a:endParaRPr lang="zh-CN"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5.</a:t>
            </a:r>
            <a:r>
              <a:rPr lang="zh-CN" altLang="zh-CN" sz="2000" dirty="0">
                <a:latin typeface="微软雅黑" panose="020B0503020204020204" pitchFamily="34" charset="-122"/>
                <a:ea typeface="微软雅黑" panose="020B0503020204020204" pitchFamily="34" charset="-122"/>
              </a:rPr>
              <a:t>继续点击“确定”按钮后数据库界面</a:t>
            </a:r>
            <a:r>
              <a:rPr lang="zh-CN" altLang="zh-CN" sz="2000" dirty="0" smtClean="0">
                <a:latin typeface="微软雅黑" panose="020B0503020204020204" pitchFamily="34" charset="-122"/>
                <a:ea typeface="微软雅黑" panose="020B0503020204020204" pitchFamily="34" charset="-122"/>
              </a:rPr>
              <a:t>有</a:t>
            </a:r>
            <a:r>
              <a:rPr lang="zh-CN" altLang="en-US" sz="2000" dirty="0" smtClean="0">
                <a:latin typeface="微软雅黑" panose="020B0503020204020204" pitchFamily="34" charset="-122"/>
                <a:ea typeface="微软雅黑" panose="020B0503020204020204" pitchFamily="34" charset="-122"/>
              </a:rPr>
              <a:t>图</a:t>
            </a:r>
            <a:r>
              <a:rPr lang="en-US" altLang="zh-CN" sz="2000" dirty="0" smtClean="0">
                <a:latin typeface="微软雅黑" panose="020B0503020204020204" pitchFamily="34" charset="-122"/>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所示</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6.</a:t>
            </a:r>
            <a:r>
              <a:rPr lang="zh-CN" altLang="zh-CN" sz="2000" dirty="0">
                <a:latin typeface="微软雅黑" panose="020B0503020204020204" pitchFamily="34" charset="-122"/>
                <a:ea typeface="微软雅黑" panose="020B0503020204020204" pitchFamily="34" charset="-122"/>
              </a:rPr>
              <a:t>数据库附加成功</a:t>
            </a:r>
          </a:p>
        </p:txBody>
      </p:sp>
      <p:grpSp>
        <p:nvGrpSpPr>
          <p:cNvPr id="25" name="组合 24"/>
          <p:cNvGrpSpPr/>
          <p:nvPr/>
        </p:nvGrpSpPr>
        <p:grpSpPr>
          <a:xfrm>
            <a:off x="-4764" y="57147"/>
            <a:ext cx="6469958" cy="923330"/>
            <a:chOff x="-4764" y="57147"/>
            <a:chExt cx="6469958" cy="923330"/>
          </a:xfrm>
        </p:grpSpPr>
        <p:sp>
          <p:nvSpPr>
            <p:cNvPr id="27" name="文本框 26"/>
            <p:cNvSpPr txBox="1"/>
            <p:nvPr/>
          </p:nvSpPr>
          <p:spPr>
            <a:xfrm>
              <a:off x="1040170" y="57147"/>
              <a:ext cx="5425024" cy="923330"/>
            </a:xfrm>
            <a:prstGeom prst="rect">
              <a:avLst/>
            </a:prstGeom>
            <a:noFill/>
          </p:spPr>
          <p:txBody>
            <a:bodyPr wrap="square" rtlCol="0">
              <a:spAutoFit/>
            </a:bodyPr>
            <a:lstStyle/>
            <a:p>
              <a:r>
                <a:rPr lang="zh-CN" altLang="en-US" sz="5400" b="1" dirty="0" smtClean="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rPr>
                <a:t>数据库的附加</a:t>
              </a:r>
              <a:endParaRPr lang="zh-CN" altLang="en-US" sz="5400" b="1" dirty="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28" name="组合 27"/>
            <p:cNvGrpSpPr/>
            <p:nvPr/>
          </p:nvGrpSpPr>
          <p:grpSpPr>
            <a:xfrm>
              <a:off x="-4764" y="57152"/>
              <a:ext cx="981293" cy="914399"/>
              <a:chOff x="-4764" y="57152"/>
              <a:chExt cx="981293" cy="914399"/>
            </a:xfrm>
          </p:grpSpPr>
          <p:sp>
            <p:nvSpPr>
              <p:cNvPr id="29" name="矩形 28"/>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764" y="57152"/>
                <a:ext cx="704852" cy="914399"/>
                <a:chOff x="-4764" y="57152"/>
                <a:chExt cx="704852" cy="914399"/>
              </a:xfrm>
            </p:grpSpPr>
            <p:sp>
              <p:nvSpPr>
                <p:cNvPr id="31" name="矩形 30"/>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6372" y="57152"/>
                  <a:ext cx="575833" cy="914399"/>
                  <a:chOff x="86372" y="57152"/>
                  <a:chExt cx="575833" cy="914399"/>
                </a:xfrm>
              </p:grpSpPr>
              <p:sp>
                <p:nvSpPr>
                  <p:cNvPr id="33" name="文本框 32"/>
                  <p:cNvSpPr txBox="1"/>
                  <p:nvPr/>
                </p:nvSpPr>
                <p:spPr>
                  <a:xfrm>
                    <a:off x="124255" y="57152"/>
                    <a:ext cx="332509" cy="769441"/>
                  </a:xfrm>
                  <a:prstGeom prst="rect">
                    <a:avLst/>
                  </a:prstGeom>
                  <a:noFill/>
                </p:spPr>
                <p:txBody>
                  <a:bodyPr wrap="square" rtlCol="0">
                    <a:spAutoFit/>
                  </a:bodyPr>
                  <a:lstStyle/>
                  <a:p>
                    <a:r>
                      <a:rPr lang="en-US" altLang="zh-CN" sz="44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34" name="文本框 33"/>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Tree>
    <p:extLst>
      <p:ext uri="{BB962C8B-B14F-4D97-AF65-F5344CB8AC3E}">
        <p14:creationId xmlns:p14="http://schemas.microsoft.com/office/powerpoint/2010/main" val="41005577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405" y="1558345"/>
            <a:ext cx="8097314" cy="3914492"/>
          </a:xfrm>
          <a:prstGeom prst="rect">
            <a:avLst/>
          </a:prstGeom>
        </p:spPr>
      </p:pic>
      <p:sp>
        <p:nvSpPr>
          <p:cNvPr id="8" name="文本框 7"/>
          <p:cNvSpPr txBox="1"/>
          <p:nvPr/>
        </p:nvSpPr>
        <p:spPr>
          <a:xfrm>
            <a:off x="476518" y="746975"/>
            <a:ext cx="591829"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图</a:t>
            </a:r>
            <a:r>
              <a:rPr lang="en-US" altLang="zh-CN" sz="2000" dirty="0" smtClean="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5336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779" y="1249251"/>
            <a:ext cx="7614386" cy="4738741"/>
          </a:xfrm>
          <a:prstGeom prst="rect">
            <a:avLst/>
          </a:prstGeom>
        </p:spPr>
      </p:pic>
      <p:sp>
        <p:nvSpPr>
          <p:cNvPr id="3" name="文本框 2"/>
          <p:cNvSpPr txBox="1"/>
          <p:nvPr/>
        </p:nvSpPr>
        <p:spPr>
          <a:xfrm>
            <a:off x="476518" y="746975"/>
            <a:ext cx="591829"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图</a:t>
            </a:r>
            <a:r>
              <a:rPr lang="en-US" altLang="zh-CN" sz="2000" dirty="0" smtClean="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5302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4915" y="611654"/>
            <a:ext cx="4359230" cy="5597036"/>
          </a:xfrm>
          <a:prstGeom prst="rect">
            <a:avLst/>
          </a:prstGeom>
        </p:spPr>
      </p:pic>
      <p:sp>
        <p:nvSpPr>
          <p:cNvPr id="3" name="文本框 2"/>
          <p:cNvSpPr txBox="1"/>
          <p:nvPr/>
        </p:nvSpPr>
        <p:spPr>
          <a:xfrm>
            <a:off x="476518" y="746975"/>
            <a:ext cx="591829"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图</a:t>
            </a:r>
            <a:r>
              <a:rPr lang="en-US" altLang="zh-CN" sz="2000" dirty="0" smtClean="0">
                <a:solidFill>
                  <a:schemeClr val="bg1"/>
                </a:solidFill>
                <a:latin typeface="微软雅黑" panose="020B0503020204020204" pitchFamily="34" charset="-122"/>
                <a:ea typeface="微软雅黑" panose="020B0503020204020204" pitchFamily="34" charset="-122"/>
              </a:rPr>
              <a:t>3</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8720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6192984" cy="6858000"/>
          </a:xfrm>
          <a:prstGeom prst="rect">
            <a:avLst/>
          </a:prstGeom>
        </p:spPr>
      </p:pic>
      <p:sp>
        <p:nvSpPr>
          <p:cNvPr id="6" name="矩形 5"/>
          <p:cNvSpPr/>
          <p:nvPr/>
        </p:nvSpPr>
        <p:spPr>
          <a:xfrm>
            <a:off x="5486400" y="0"/>
            <a:ext cx="706583" cy="3519055"/>
          </a:xfrm>
          <a:custGeom>
            <a:avLst/>
            <a:gdLst>
              <a:gd name="connsiteX0" fmla="*/ 0 w 997527"/>
              <a:gd name="connsiteY0" fmla="*/ 0 h 3519055"/>
              <a:gd name="connsiteX1" fmla="*/ 997527 w 997527"/>
              <a:gd name="connsiteY1" fmla="*/ 0 h 3519055"/>
              <a:gd name="connsiteX2" fmla="*/ 997527 w 997527"/>
              <a:gd name="connsiteY2" fmla="*/ 3519055 h 3519055"/>
              <a:gd name="connsiteX3" fmla="*/ 0 w 997527"/>
              <a:gd name="connsiteY3" fmla="*/ 3519055 h 3519055"/>
              <a:gd name="connsiteX4" fmla="*/ 0 w 997527"/>
              <a:gd name="connsiteY4" fmla="*/ 0 h 3519055"/>
              <a:gd name="connsiteX0" fmla="*/ 0 w 997527"/>
              <a:gd name="connsiteY0" fmla="*/ 0 h 3519055"/>
              <a:gd name="connsiteX1" fmla="*/ 997527 w 997527"/>
              <a:gd name="connsiteY1" fmla="*/ 0 h 3519055"/>
              <a:gd name="connsiteX2" fmla="*/ 997527 w 997527"/>
              <a:gd name="connsiteY2" fmla="*/ 3519055 h 3519055"/>
              <a:gd name="connsiteX3" fmla="*/ 0 w 997527"/>
              <a:gd name="connsiteY3" fmla="*/ 2951018 h 3519055"/>
              <a:gd name="connsiteX4" fmla="*/ 0 w 997527"/>
              <a:gd name="connsiteY4" fmla="*/ 0 h 351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527" h="3519055">
                <a:moveTo>
                  <a:pt x="0" y="0"/>
                </a:moveTo>
                <a:lnTo>
                  <a:pt x="997527" y="0"/>
                </a:lnTo>
                <a:lnTo>
                  <a:pt x="997527" y="3519055"/>
                </a:lnTo>
                <a:lnTo>
                  <a:pt x="0" y="295101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86400" y="3519055"/>
            <a:ext cx="706583" cy="3338945"/>
          </a:xfrm>
          <a:custGeom>
            <a:avLst/>
            <a:gdLst>
              <a:gd name="connsiteX0" fmla="*/ 0 w 997527"/>
              <a:gd name="connsiteY0" fmla="*/ 0 h 3338945"/>
              <a:gd name="connsiteX1" fmla="*/ 997527 w 997527"/>
              <a:gd name="connsiteY1" fmla="*/ 0 h 3338945"/>
              <a:gd name="connsiteX2" fmla="*/ 997527 w 997527"/>
              <a:gd name="connsiteY2" fmla="*/ 3338945 h 3338945"/>
              <a:gd name="connsiteX3" fmla="*/ 0 w 997527"/>
              <a:gd name="connsiteY3" fmla="*/ 3338945 h 3338945"/>
              <a:gd name="connsiteX4" fmla="*/ 0 w 997527"/>
              <a:gd name="connsiteY4" fmla="*/ 0 h 3338945"/>
              <a:gd name="connsiteX0" fmla="*/ 13854 w 997527"/>
              <a:gd name="connsiteY0" fmla="*/ 457200 h 3338945"/>
              <a:gd name="connsiteX1" fmla="*/ 997527 w 997527"/>
              <a:gd name="connsiteY1" fmla="*/ 0 h 3338945"/>
              <a:gd name="connsiteX2" fmla="*/ 997527 w 997527"/>
              <a:gd name="connsiteY2" fmla="*/ 3338945 h 3338945"/>
              <a:gd name="connsiteX3" fmla="*/ 0 w 997527"/>
              <a:gd name="connsiteY3" fmla="*/ 3338945 h 3338945"/>
              <a:gd name="connsiteX4" fmla="*/ 13854 w 997527"/>
              <a:gd name="connsiteY4" fmla="*/ 457200 h 3338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527" h="3338945">
                <a:moveTo>
                  <a:pt x="13854" y="457200"/>
                </a:moveTo>
                <a:lnTo>
                  <a:pt x="997527" y="0"/>
                </a:lnTo>
                <a:lnTo>
                  <a:pt x="997527" y="3338945"/>
                </a:lnTo>
                <a:lnTo>
                  <a:pt x="0" y="3338945"/>
                </a:lnTo>
                <a:lnTo>
                  <a:pt x="13854" y="457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08314" y="191482"/>
            <a:ext cx="3315235" cy="523220"/>
          </a:xfrm>
          <a:prstGeom prst="rect">
            <a:avLst/>
          </a:prstGeom>
          <a:noFill/>
        </p:spPr>
        <p:txBody>
          <a:bodyPr wrap="square" rtlCol="0">
            <a:spAutoFit/>
          </a:bodyPr>
          <a:lstStyle/>
          <a:p>
            <a:r>
              <a:rPr lang="zh-CN" altLang="en-US" sz="2800" dirty="0" smtClean="0">
                <a:solidFill>
                  <a:schemeClr val="accent1">
                    <a:lumMod val="75000"/>
                  </a:schemeClr>
                </a:solidFill>
                <a:latin typeface="Segoe UI Emoji" panose="020B0502040204020203" pitchFamily="34" charset="0"/>
                <a:ea typeface="Segoe UI Emoji" panose="020B0502040204020203" pitchFamily="34" charset="0"/>
              </a:rPr>
              <a:t>目录</a:t>
            </a:r>
            <a:endParaRPr lang="zh-CN" altLang="en-US" sz="2800" dirty="0">
              <a:solidFill>
                <a:schemeClr val="accent1">
                  <a:lumMod val="60000"/>
                  <a:lumOff val="40000"/>
                </a:schemeClr>
              </a:solidFill>
              <a:latin typeface="Segoe UI Emoji" panose="020B0502040204020203" pitchFamily="34" charset="0"/>
            </a:endParaRPr>
          </a:p>
        </p:txBody>
      </p:sp>
      <p:sp>
        <p:nvSpPr>
          <p:cNvPr id="14" name="直角三角形 13"/>
          <p:cNvSpPr/>
          <p:nvPr/>
        </p:nvSpPr>
        <p:spPr>
          <a:xfrm>
            <a:off x="0" y="1873598"/>
            <a:ext cx="1771649" cy="4984402"/>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144391" y="1162860"/>
            <a:ext cx="507871" cy="50787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144391" y="2114076"/>
            <a:ext cx="507871" cy="50787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142647" y="3039532"/>
            <a:ext cx="509615" cy="5096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189536" y="4015839"/>
            <a:ext cx="476479" cy="4764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9" name="文本框 18"/>
          <p:cNvSpPr txBox="1"/>
          <p:nvPr/>
        </p:nvSpPr>
        <p:spPr>
          <a:xfrm>
            <a:off x="7189536" y="1100317"/>
            <a:ext cx="332509" cy="646331"/>
          </a:xfrm>
          <a:prstGeom prst="rect">
            <a:avLst/>
          </a:prstGeom>
          <a:noFill/>
        </p:spPr>
        <p:txBody>
          <a:bodyPr wrap="square" rtlCol="0">
            <a:spAutoFit/>
          </a:bodyPr>
          <a:lstStyle/>
          <a:p>
            <a:r>
              <a:rPr lang="en-US" altLang="zh-CN" sz="36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0" name="文本框 19"/>
          <p:cNvSpPr txBox="1"/>
          <p:nvPr/>
        </p:nvSpPr>
        <p:spPr>
          <a:xfrm>
            <a:off x="7176657" y="2031966"/>
            <a:ext cx="332509" cy="646331"/>
          </a:xfrm>
          <a:prstGeom prst="rect">
            <a:avLst/>
          </a:prstGeom>
          <a:noFill/>
        </p:spPr>
        <p:txBody>
          <a:bodyPr wrap="square" rtlCol="0">
            <a:spAutoFit/>
          </a:bodyPr>
          <a:lstStyle/>
          <a:p>
            <a:r>
              <a:rPr lang="en-US" altLang="zh-CN" sz="36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1" name="文本框 20"/>
          <p:cNvSpPr txBox="1"/>
          <p:nvPr/>
        </p:nvSpPr>
        <p:spPr>
          <a:xfrm>
            <a:off x="7176657" y="2963615"/>
            <a:ext cx="332509" cy="646331"/>
          </a:xfrm>
          <a:prstGeom prst="rect">
            <a:avLst/>
          </a:prstGeom>
          <a:noFill/>
        </p:spPr>
        <p:txBody>
          <a:bodyPr wrap="square" rtlCol="0">
            <a:spAutoFit/>
          </a:bodyPr>
          <a:lstStyle/>
          <a:p>
            <a:r>
              <a:rPr lang="en-US" altLang="zh-CN" sz="36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2" name="文本框 21"/>
          <p:cNvSpPr txBox="1"/>
          <p:nvPr/>
        </p:nvSpPr>
        <p:spPr>
          <a:xfrm>
            <a:off x="7163778" y="3871745"/>
            <a:ext cx="332509" cy="646331"/>
          </a:xfrm>
          <a:prstGeom prst="rect">
            <a:avLst/>
          </a:prstGeom>
          <a:noFill/>
        </p:spPr>
        <p:txBody>
          <a:bodyPr wrap="square" rtlCol="0">
            <a:spAutoFit/>
          </a:bodyPr>
          <a:lstStyle/>
          <a:p>
            <a:r>
              <a:rPr lang="en-US" altLang="zh-CN" sz="36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7807036" y="1207266"/>
            <a:ext cx="3823854" cy="461665"/>
          </a:xfrm>
          <a:prstGeom prst="rect">
            <a:avLst/>
          </a:prstGeom>
          <a:noFill/>
        </p:spPr>
        <p:txBody>
          <a:bodyPr wrap="square" rtlCol="0">
            <a:spAutoFit/>
          </a:bodyPr>
          <a:lstStyle/>
          <a:p>
            <a:r>
              <a:rPr lang="zh-CN" altLang="en-US" sz="2400" dirty="0" smtClean="0">
                <a:solidFill>
                  <a:schemeClr val="tx1">
                    <a:lumMod val="65000"/>
                    <a:lumOff val="35000"/>
                  </a:schemeClr>
                </a:solidFill>
                <a:ea typeface="Tahoma" panose="020B0604030504040204" pitchFamily="34" charset="0"/>
                <a:cs typeface="Tahoma" panose="020B0604030504040204" pitchFamily="34" charset="0"/>
              </a:rPr>
              <a:t>开发背景</a:t>
            </a:r>
            <a:endParaRPr lang="zh-CN" altLang="en-US" sz="2400" dirty="0">
              <a:solidFill>
                <a:schemeClr val="tx1">
                  <a:lumMod val="65000"/>
                  <a:lumOff val="35000"/>
                </a:schemeClr>
              </a:solidFill>
              <a:cs typeface="Tahoma" panose="020B0604030504040204" pitchFamily="34" charset="0"/>
            </a:endParaRPr>
          </a:p>
        </p:txBody>
      </p:sp>
      <p:sp>
        <p:nvSpPr>
          <p:cNvPr id="24" name="文本框 23"/>
          <p:cNvSpPr txBox="1"/>
          <p:nvPr/>
        </p:nvSpPr>
        <p:spPr>
          <a:xfrm>
            <a:off x="7807036" y="2161495"/>
            <a:ext cx="3823854" cy="461665"/>
          </a:xfrm>
          <a:prstGeom prst="rect">
            <a:avLst/>
          </a:prstGeom>
          <a:noFill/>
        </p:spPr>
        <p:txBody>
          <a:bodyPr wrap="square" rtlCol="0">
            <a:spAutoFit/>
          </a:bodyPr>
          <a:lstStyle/>
          <a:p>
            <a:r>
              <a:rPr lang="zh-CN" altLang="en-US" sz="2400" dirty="0" smtClean="0">
                <a:solidFill>
                  <a:schemeClr val="tx1">
                    <a:lumMod val="65000"/>
                    <a:lumOff val="35000"/>
                  </a:schemeClr>
                </a:solidFill>
                <a:ea typeface="Tahoma" panose="020B0604030504040204" pitchFamily="34" charset="0"/>
                <a:cs typeface="Tahoma" panose="020B0604030504040204" pitchFamily="34" charset="0"/>
              </a:rPr>
              <a:t>运行环境</a:t>
            </a:r>
            <a:endParaRPr lang="zh-CN" altLang="en-US" sz="2400" dirty="0">
              <a:solidFill>
                <a:schemeClr val="tx1">
                  <a:lumMod val="65000"/>
                  <a:lumOff val="35000"/>
                </a:schemeClr>
              </a:solidFill>
              <a:cs typeface="Tahoma" panose="020B0604030504040204" pitchFamily="34" charset="0"/>
            </a:endParaRPr>
          </a:p>
        </p:txBody>
      </p:sp>
      <p:sp>
        <p:nvSpPr>
          <p:cNvPr id="25" name="文本框 24"/>
          <p:cNvSpPr txBox="1"/>
          <p:nvPr/>
        </p:nvSpPr>
        <p:spPr>
          <a:xfrm>
            <a:off x="7807036" y="3057390"/>
            <a:ext cx="3823854" cy="461665"/>
          </a:xfrm>
          <a:prstGeom prst="rect">
            <a:avLst/>
          </a:prstGeom>
          <a:noFill/>
        </p:spPr>
        <p:txBody>
          <a:bodyPr wrap="square" rtlCol="0">
            <a:spAutoFit/>
          </a:bodyPr>
          <a:lstStyle/>
          <a:p>
            <a:r>
              <a:rPr lang="zh-CN" altLang="en-US" sz="2400" dirty="0" smtClean="0">
                <a:solidFill>
                  <a:schemeClr val="tx1">
                    <a:lumMod val="65000"/>
                    <a:lumOff val="35000"/>
                  </a:schemeClr>
                </a:solidFill>
                <a:ea typeface="Tahoma" panose="020B0604030504040204" pitchFamily="34" charset="0"/>
                <a:cs typeface="Tahoma" panose="020B0604030504040204" pitchFamily="34" charset="0"/>
              </a:rPr>
              <a:t>需求分析</a:t>
            </a:r>
            <a:endParaRPr lang="zh-CN" altLang="en-US" sz="2400" dirty="0">
              <a:solidFill>
                <a:schemeClr val="tx1">
                  <a:lumMod val="65000"/>
                  <a:lumOff val="35000"/>
                </a:schemeClr>
              </a:solidFill>
              <a:cs typeface="Tahoma" panose="020B0604030504040204" pitchFamily="34" charset="0"/>
            </a:endParaRPr>
          </a:p>
        </p:txBody>
      </p:sp>
      <p:sp>
        <p:nvSpPr>
          <p:cNvPr id="26" name="文本框 25"/>
          <p:cNvSpPr txBox="1"/>
          <p:nvPr/>
        </p:nvSpPr>
        <p:spPr>
          <a:xfrm>
            <a:off x="7807036" y="3953285"/>
            <a:ext cx="3823854" cy="461665"/>
          </a:xfrm>
          <a:prstGeom prst="rect">
            <a:avLst/>
          </a:prstGeom>
          <a:noFill/>
        </p:spPr>
        <p:txBody>
          <a:bodyPr wrap="square" rtlCol="0">
            <a:spAutoFit/>
          </a:bodyPr>
          <a:lstStyle/>
          <a:p>
            <a:r>
              <a:rPr lang="zh-CN" altLang="en-US" sz="2400" dirty="0" smtClean="0">
                <a:solidFill>
                  <a:schemeClr val="tx1">
                    <a:lumMod val="65000"/>
                    <a:lumOff val="35000"/>
                  </a:schemeClr>
                </a:solidFill>
                <a:ea typeface="Tahoma" panose="020B0604030504040204" pitchFamily="34" charset="0"/>
                <a:cs typeface="Tahoma" panose="020B0604030504040204" pitchFamily="34" charset="0"/>
              </a:rPr>
              <a:t>系统界面</a:t>
            </a:r>
            <a:endParaRPr lang="zh-CN" altLang="en-US" sz="2400" dirty="0">
              <a:solidFill>
                <a:schemeClr val="tx1">
                  <a:lumMod val="65000"/>
                  <a:lumOff val="35000"/>
                </a:schemeClr>
              </a:solidFill>
              <a:cs typeface="Tahoma" panose="020B0604030504040204" pitchFamily="34" charset="0"/>
            </a:endParaRPr>
          </a:p>
        </p:txBody>
      </p:sp>
      <p:sp>
        <p:nvSpPr>
          <p:cNvPr id="27" name="直角三角形 26"/>
          <p:cNvSpPr/>
          <p:nvPr/>
        </p:nvSpPr>
        <p:spPr>
          <a:xfrm flipV="1">
            <a:off x="0" y="-43208"/>
            <a:ext cx="1302326" cy="3885427"/>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175783" y="4917948"/>
            <a:ext cx="476479" cy="4764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 name="矩形 1"/>
          <p:cNvSpPr/>
          <p:nvPr/>
        </p:nvSpPr>
        <p:spPr>
          <a:xfrm>
            <a:off x="7196782" y="4840674"/>
            <a:ext cx="461986" cy="646331"/>
          </a:xfrm>
          <a:prstGeom prst="rect">
            <a:avLst/>
          </a:prstGeom>
        </p:spPr>
        <p:txBody>
          <a:bodyPr wrap="none">
            <a:spAutoFit/>
          </a:bodyPr>
          <a:lstStyle/>
          <a:p>
            <a:r>
              <a:rPr lang="en-US" altLang="zh-CN" sz="36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9" name="文本框 28"/>
          <p:cNvSpPr txBox="1"/>
          <p:nvPr/>
        </p:nvSpPr>
        <p:spPr>
          <a:xfrm>
            <a:off x="7807036" y="4957694"/>
            <a:ext cx="3823854" cy="461665"/>
          </a:xfrm>
          <a:prstGeom prst="rect">
            <a:avLst/>
          </a:prstGeom>
          <a:noFill/>
        </p:spPr>
        <p:txBody>
          <a:bodyPr wrap="square" rtlCol="0">
            <a:spAutoFit/>
          </a:bodyPr>
          <a:lstStyle/>
          <a:p>
            <a:r>
              <a:rPr lang="zh-CN" altLang="en-US" sz="2400" dirty="0" smtClean="0">
                <a:solidFill>
                  <a:schemeClr val="tx1">
                    <a:lumMod val="65000"/>
                    <a:lumOff val="35000"/>
                  </a:schemeClr>
                </a:solidFill>
                <a:ea typeface="Tahoma" panose="020B0604030504040204" pitchFamily="34" charset="0"/>
                <a:cs typeface="Tahoma" panose="020B0604030504040204" pitchFamily="34" charset="0"/>
              </a:rPr>
              <a:t>数据库的附加</a:t>
            </a:r>
            <a:endParaRPr lang="zh-CN" altLang="en-US" sz="2400" dirty="0">
              <a:solidFill>
                <a:schemeClr val="tx1">
                  <a:lumMod val="65000"/>
                  <a:lumOff val="35000"/>
                </a:schemeClr>
              </a:solidFill>
              <a:cs typeface="Tahoma" panose="020B0604030504040204" pitchFamily="34" charset="0"/>
            </a:endParaRPr>
          </a:p>
        </p:txBody>
      </p:sp>
    </p:spTree>
    <p:extLst>
      <p:ext uri="{BB962C8B-B14F-4D97-AF65-F5344CB8AC3E}">
        <p14:creationId xmlns:p14="http://schemas.microsoft.com/office/powerpoint/2010/main" val="1149280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500" y="914402"/>
            <a:ext cx="6445726" cy="5233316"/>
          </a:xfrm>
          <a:prstGeom prst="rect">
            <a:avLst/>
          </a:prstGeom>
        </p:spPr>
      </p:pic>
      <p:sp>
        <p:nvSpPr>
          <p:cNvPr id="3" name="文本框 2"/>
          <p:cNvSpPr txBox="1"/>
          <p:nvPr/>
        </p:nvSpPr>
        <p:spPr>
          <a:xfrm>
            <a:off x="476518" y="746975"/>
            <a:ext cx="591829"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图</a:t>
            </a:r>
            <a:r>
              <a:rPr lang="en-US" altLang="zh-CN" sz="2000" dirty="0" smtClean="0">
                <a:solidFill>
                  <a:schemeClr val="bg1"/>
                </a:solidFill>
                <a:latin typeface="微软雅黑" panose="020B0503020204020204" pitchFamily="34" charset="-122"/>
                <a:ea typeface="微软雅黑" panose="020B0503020204020204" pitchFamily="34" charset="-122"/>
              </a:rPr>
              <a:t>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6186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338" y="1197736"/>
            <a:ext cx="7602875" cy="4659401"/>
          </a:xfrm>
          <a:prstGeom prst="rect">
            <a:avLst/>
          </a:prstGeom>
        </p:spPr>
      </p:pic>
      <p:sp>
        <p:nvSpPr>
          <p:cNvPr id="3" name="文本框 2"/>
          <p:cNvSpPr txBox="1"/>
          <p:nvPr/>
        </p:nvSpPr>
        <p:spPr>
          <a:xfrm>
            <a:off x="476518" y="746975"/>
            <a:ext cx="591829"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图</a:t>
            </a:r>
            <a:r>
              <a:rPr lang="en-US" altLang="zh-CN" sz="2000" dirty="0" smtClean="0">
                <a:solidFill>
                  <a:schemeClr val="bg1"/>
                </a:solidFill>
                <a:latin typeface="微软雅黑" panose="020B0503020204020204" pitchFamily="34" charset="-122"/>
                <a:ea typeface="微软雅黑" panose="020B0503020204020204" pitchFamily="34" charset="-122"/>
              </a:rPr>
              <a:t>5</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8534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735422" y="2607658"/>
            <a:ext cx="5350213" cy="1569660"/>
          </a:xfrm>
          <a:prstGeom prst="rect">
            <a:avLst/>
          </a:prstGeom>
          <a:noFill/>
        </p:spPr>
        <p:txBody>
          <a:bodyPr wrap="square" rtlCol="0">
            <a:spAutoFit/>
          </a:bodyPr>
          <a:lstStyle/>
          <a:p>
            <a:r>
              <a:rPr lang="en-US" altLang="zh-CN" sz="9600" dirty="0" smtClean="0">
                <a:solidFill>
                  <a:schemeClr val="bg1"/>
                </a:solidFill>
                <a:latin typeface="Segoe UI Emoji" panose="020B0502040204020203" pitchFamily="34" charset="0"/>
                <a:ea typeface="Segoe UI Emoji" panose="020B0502040204020203" pitchFamily="34" charset="0"/>
              </a:rPr>
              <a:t>THANKS</a:t>
            </a:r>
            <a:endParaRPr lang="zh-CN" altLang="en-US" sz="9600" dirty="0">
              <a:solidFill>
                <a:schemeClr val="bg1"/>
              </a:solidFill>
              <a:latin typeface="Segoe UI Emoji" panose="020B0502040204020203" pitchFamily="34" charset="0"/>
            </a:endParaRPr>
          </a:p>
        </p:txBody>
      </p:sp>
      <p:sp>
        <p:nvSpPr>
          <p:cNvPr id="18" name="直角三角形 17"/>
          <p:cNvSpPr/>
          <p:nvPr/>
        </p:nvSpPr>
        <p:spPr>
          <a:xfrm rot="5400000">
            <a:off x="-1999037" y="1999033"/>
            <a:ext cx="6858003" cy="2859933"/>
          </a:xfrm>
          <a:prstGeom prst="rtTriangle">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p:nvSpPr>
        <p:spPr>
          <a:xfrm rot="16200000">
            <a:off x="7333032" y="1999035"/>
            <a:ext cx="6858003" cy="2859933"/>
          </a:xfrm>
          <a:prstGeom prst="rtTriangle">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9097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9" y="6259228"/>
            <a:ext cx="12187227" cy="598771"/>
          </a:xfrm>
          <a:custGeom>
            <a:avLst/>
            <a:gdLst>
              <a:gd name="connsiteX0" fmla="*/ 4779236 w 12187227"/>
              <a:gd name="connsiteY0" fmla="*/ 0 h 598771"/>
              <a:gd name="connsiteX1" fmla="*/ 12187227 w 12187227"/>
              <a:gd name="connsiteY1" fmla="*/ 598771 h 598771"/>
              <a:gd name="connsiteX2" fmla="*/ 0 w 12187227"/>
              <a:gd name="connsiteY2" fmla="*/ 598771 h 598771"/>
              <a:gd name="connsiteX3" fmla="*/ 4779236 w 12187227"/>
              <a:gd name="connsiteY3" fmla="*/ 0 h 598771"/>
            </a:gdLst>
            <a:ahLst/>
            <a:cxnLst>
              <a:cxn ang="0">
                <a:pos x="connsiteX0" y="connsiteY0"/>
              </a:cxn>
              <a:cxn ang="0">
                <a:pos x="connsiteX1" y="connsiteY1"/>
              </a:cxn>
              <a:cxn ang="0">
                <a:pos x="connsiteX2" y="connsiteY2"/>
              </a:cxn>
              <a:cxn ang="0">
                <a:pos x="connsiteX3" y="connsiteY3"/>
              </a:cxn>
            </a:cxnLst>
            <a:rect l="l" t="t" r="r" b="b"/>
            <a:pathLst>
              <a:path w="12187227" h="598771">
                <a:moveTo>
                  <a:pt x="4779236" y="0"/>
                </a:moveTo>
                <a:lnTo>
                  <a:pt x="12187227" y="598771"/>
                </a:lnTo>
                <a:lnTo>
                  <a:pt x="0" y="598771"/>
                </a:lnTo>
                <a:lnTo>
                  <a:pt x="4779236" y="0"/>
                </a:lnTo>
                <a:close/>
              </a:path>
            </a:pathLst>
          </a:cu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9803" y="6259228"/>
            <a:ext cx="4803336" cy="598771"/>
          </a:xfrm>
          <a:custGeom>
            <a:avLst/>
            <a:gdLst>
              <a:gd name="connsiteX0" fmla="*/ 576 w 4789349"/>
              <a:gd name="connsiteY0" fmla="*/ 0 h 985837"/>
              <a:gd name="connsiteX1" fmla="*/ 4789349 w 4789349"/>
              <a:gd name="connsiteY1" fmla="*/ 387066 h 985837"/>
              <a:gd name="connsiteX2" fmla="*/ 10113 w 4789349"/>
              <a:gd name="connsiteY2" fmla="*/ 985837 h 985837"/>
              <a:gd name="connsiteX3" fmla="*/ 5340 w 4789349"/>
              <a:gd name="connsiteY3" fmla="*/ 985837 h 985837"/>
              <a:gd name="connsiteX4" fmla="*/ 576 w 4789349"/>
              <a:gd name="connsiteY4" fmla="*/ 0 h 985837"/>
              <a:gd name="connsiteX0" fmla="*/ 9523 w 4784009"/>
              <a:gd name="connsiteY0" fmla="*/ 155859 h 598771"/>
              <a:gd name="connsiteX1" fmla="*/ 4784009 w 4784009"/>
              <a:gd name="connsiteY1" fmla="*/ 0 h 598771"/>
              <a:gd name="connsiteX2" fmla="*/ 4773 w 4784009"/>
              <a:gd name="connsiteY2" fmla="*/ 598771 h 598771"/>
              <a:gd name="connsiteX3" fmla="*/ 0 w 4784009"/>
              <a:gd name="connsiteY3" fmla="*/ 598771 h 598771"/>
              <a:gd name="connsiteX4" fmla="*/ 9523 w 4784009"/>
              <a:gd name="connsiteY4" fmla="*/ 155859 h 598771"/>
              <a:gd name="connsiteX0" fmla="*/ 275 w 4803336"/>
              <a:gd name="connsiteY0" fmla="*/ 155859 h 598771"/>
              <a:gd name="connsiteX1" fmla="*/ 4803336 w 4803336"/>
              <a:gd name="connsiteY1" fmla="*/ 0 h 598771"/>
              <a:gd name="connsiteX2" fmla="*/ 24100 w 4803336"/>
              <a:gd name="connsiteY2" fmla="*/ 598771 h 598771"/>
              <a:gd name="connsiteX3" fmla="*/ 19327 w 4803336"/>
              <a:gd name="connsiteY3" fmla="*/ 598771 h 598771"/>
              <a:gd name="connsiteX4" fmla="*/ 275 w 4803336"/>
              <a:gd name="connsiteY4" fmla="*/ 155859 h 59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336" h="598771">
                <a:moveTo>
                  <a:pt x="275" y="155859"/>
                </a:moveTo>
                <a:lnTo>
                  <a:pt x="4803336" y="0"/>
                </a:lnTo>
                <a:lnTo>
                  <a:pt x="24100" y="598771"/>
                </a:lnTo>
                <a:lnTo>
                  <a:pt x="19327" y="598771"/>
                </a:lnTo>
                <a:cubicBezTo>
                  <a:pt x="22502" y="270159"/>
                  <a:pt x="-2900" y="484471"/>
                  <a:pt x="275" y="155859"/>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9803" y="-5"/>
            <a:ext cx="8925203" cy="2514605"/>
          </a:xfrm>
          <a:prstGeom prst="rtTriangle">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8062913" y="408535"/>
            <a:ext cx="4162425" cy="5600700"/>
          </a:xfrm>
          <a:custGeom>
            <a:avLst/>
            <a:gdLst>
              <a:gd name="connsiteX0" fmla="*/ 0 w 2857500"/>
              <a:gd name="connsiteY0" fmla="*/ 457200 h 457200"/>
              <a:gd name="connsiteX1" fmla="*/ 1428750 w 2857500"/>
              <a:gd name="connsiteY1" fmla="*/ 0 h 457200"/>
              <a:gd name="connsiteX2" fmla="*/ 2857500 w 2857500"/>
              <a:gd name="connsiteY2" fmla="*/ 457200 h 457200"/>
              <a:gd name="connsiteX3" fmla="*/ 0 w 2857500"/>
              <a:gd name="connsiteY3" fmla="*/ 457200 h 457200"/>
              <a:gd name="connsiteX0" fmla="*/ 0 w 3186113"/>
              <a:gd name="connsiteY0" fmla="*/ 1042988 h 1042988"/>
              <a:gd name="connsiteX1" fmla="*/ 3186113 w 3186113"/>
              <a:gd name="connsiteY1" fmla="*/ 0 h 1042988"/>
              <a:gd name="connsiteX2" fmla="*/ 2857500 w 3186113"/>
              <a:gd name="connsiteY2" fmla="*/ 1042988 h 1042988"/>
              <a:gd name="connsiteX3" fmla="*/ 0 w 3186113"/>
              <a:gd name="connsiteY3" fmla="*/ 1042988 h 1042988"/>
              <a:gd name="connsiteX0" fmla="*/ 0 w 4143376"/>
              <a:gd name="connsiteY0" fmla="*/ 942976 h 1042988"/>
              <a:gd name="connsiteX1" fmla="*/ 4143376 w 4143376"/>
              <a:gd name="connsiteY1" fmla="*/ 0 h 1042988"/>
              <a:gd name="connsiteX2" fmla="*/ 3814763 w 4143376"/>
              <a:gd name="connsiteY2" fmla="*/ 1042988 h 1042988"/>
              <a:gd name="connsiteX3" fmla="*/ 0 w 4143376"/>
              <a:gd name="connsiteY3" fmla="*/ 942976 h 1042988"/>
              <a:gd name="connsiteX0" fmla="*/ 0 w 4186238"/>
              <a:gd name="connsiteY0" fmla="*/ 928688 h 1042988"/>
              <a:gd name="connsiteX1" fmla="*/ 4186238 w 4186238"/>
              <a:gd name="connsiteY1" fmla="*/ 0 h 1042988"/>
              <a:gd name="connsiteX2" fmla="*/ 3857625 w 4186238"/>
              <a:gd name="connsiteY2" fmla="*/ 1042988 h 1042988"/>
              <a:gd name="connsiteX3" fmla="*/ 0 w 4186238"/>
              <a:gd name="connsiteY3" fmla="*/ 928688 h 1042988"/>
              <a:gd name="connsiteX0" fmla="*/ 0 w 4186238"/>
              <a:gd name="connsiteY0" fmla="*/ 928688 h 1485900"/>
              <a:gd name="connsiteX1" fmla="*/ 4186238 w 4186238"/>
              <a:gd name="connsiteY1" fmla="*/ 0 h 1485900"/>
              <a:gd name="connsiteX2" fmla="*/ 4143375 w 4186238"/>
              <a:gd name="connsiteY2" fmla="*/ 1485900 h 1485900"/>
              <a:gd name="connsiteX3" fmla="*/ 0 w 4186238"/>
              <a:gd name="connsiteY3" fmla="*/ 928688 h 1485900"/>
              <a:gd name="connsiteX0" fmla="*/ 0 w 4171951"/>
              <a:gd name="connsiteY0" fmla="*/ 914401 h 1471613"/>
              <a:gd name="connsiteX1" fmla="*/ 4171951 w 4171951"/>
              <a:gd name="connsiteY1" fmla="*/ 0 h 1471613"/>
              <a:gd name="connsiteX2" fmla="*/ 4143375 w 4171951"/>
              <a:gd name="connsiteY2" fmla="*/ 1471613 h 1471613"/>
              <a:gd name="connsiteX3" fmla="*/ 0 w 4171951"/>
              <a:gd name="connsiteY3" fmla="*/ 914401 h 1471613"/>
              <a:gd name="connsiteX0" fmla="*/ 0 w 4171951"/>
              <a:gd name="connsiteY0" fmla="*/ 914401 h 1557338"/>
              <a:gd name="connsiteX1" fmla="*/ 4171951 w 4171951"/>
              <a:gd name="connsiteY1" fmla="*/ 0 h 1557338"/>
              <a:gd name="connsiteX2" fmla="*/ 4143375 w 4171951"/>
              <a:gd name="connsiteY2" fmla="*/ 1557338 h 1557338"/>
              <a:gd name="connsiteX3" fmla="*/ 0 w 4171951"/>
              <a:gd name="connsiteY3" fmla="*/ 914401 h 1557338"/>
              <a:gd name="connsiteX0" fmla="*/ 0 w 4171951"/>
              <a:gd name="connsiteY0" fmla="*/ 914401 h 5500688"/>
              <a:gd name="connsiteX1" fmla="*/ 4171951 w 4171951"/>
              <a:gd name="connsiteY1" fmla="*/ 0 h 5500688"/>
              <a:gd name="connsiteX2" fmla="*/ 4143375 w 4171951"/>
              <a:gd name="connsiteY2" fmla="*/ 5500688 h 5500688"/>
              <a:gd name="connsiteX3" fmla="*/ 0 w 4171951"/>
              <a:gd name="connsiteY3" fmla="*/ 914401 h 5500688"/>
              <a:gd name="connsiteX0" fmla="*/ 0 w 4171951"/>
              <a:gd name="connsiteY0" fmla="*/ 914401 h 5543550"/>
              <a:gd name="connsiteX1" fmla="*/ 4171951 w 4171951"/>
              <a:gd name="connsiteY1" fmla="*/ 0 h 5543550"/>
              <a:gd name="connsiteX2" fmla="*/ 4143375 w 4171951"/>
              <a:gd name="connsiteY2" fmla="*/ 5543550 h 5543550"/>
              <a:gd name="connsiteX3" fmla="*/ 0 w 4171951"/>
              <a:gd name="connsiteY3" fmla="*/ 914401 h 5543550"/>
              <a:gd name="connsiteX0" fmla="*/ 0 w 4152901"/>
              <a:gd name="connsiteY0" fmla="*/ 933451 h 5543550"/>
              <a:gd name="connsiteX1" fmla="*/ 4152901 w 4152901"/>
              <a:gd name="connsiteY1" fmla="*/ 0 h 5543550"/>
              <a:gd name="connsiteX2" fmla="*/ 4124325 w 4152901"/>
              <a:gd name="connsiteY2" fmla="*/ 5543550 h 5543550"/>
              <a:gd name="connsiteX3" fmla="*/ 0 w 4152901"/>
              <a:gd name="connsiteY3" fmla="*/ 933451 h 5543550"/>
              <a:gd name="connsiteX0" fmla="*/ 0 w 4152901"/>
              <a:gd name="connsiteY0" fmla="*/ 933451 h 5600700"/>
              <a:gd name="connsiteX1" fmla="*/ 4152901 w 4152901"/>
              <a:gd name="connsiteY1" fmla="*/ 0 h 5600700"/>
              <a:gd name="connsiteX2" fmla="*/ 4124325 w 4152901"/>
              <a:gd name="connsiteY2" fmla="*/ 5600700 h 5600700"/>
              <a:gd name="connsiteX3" fmla="*/ 0 w 4152901"/>
              <a:gd name="connsiteY3" fmla="*/ 933451 h 5600700"/>
              <a:gd name="connsiteX0" fmla="*/ 0 w 4162425"/>
              <a:gd name="connsiteY0" fmla="*/ 933451 h 5600700"/>
              <a:gd name="connsiteX1" fmla="*/ 4152901 w 4162425"/>
              <a:gd name="connsiteY1" fmla="*/ 0 h 5600700"/>
              <a:gd name="connsiteX2" fmla="*/ 4162425 w 4162425"/>
              <a:gd name="connsiteY2" fmla="*/ 5600700 h 5600700"/>
              <a:gd name="connsiteX3" fmla="*/ 0 w 4162425"/>
              <a:gd name="connsiteY3" fmla="*/ 933451 h 5600700"/>
            </a:gdLst>
            <a:ahLst/>
            <a:cxnLst>
              <a:cxn ang="0">
                <a:pos x="connsiteX0" y="connsiteY0"/>
              </a:cxn>
              <a:cxn ang="0">
                <a:pos x="connsiteX1" y="connsiteY1"/>
              </a:cxn>
              <a:cxn ang="0">
                <a:pos x="connsiteX2" y="connsiteY2"/>
              </a:cxn>
              <a:cxn ang="0">
                <a:pos x="connsiteX3" y="connsiteY3"/>
              </a:cxn>
            </a:cxnLst>
            <a:rect l="l" t="t" r="r" b="b"/>
            <a:pathLst>
              <a:path w="4162425" h="5600700">
                <a:moveTo>
                  <a:pt x="0" y="933451"/>
                </a:moveTo>
                <a:lnTo>
                  <a:pt x="4152901" y="0"/>
                </a:lnTo>
                <a:cubicBezTo>
                  <a:pt x="4156076" y="1866900"/>
                  <a:pt x="4159250" y="3733800"/>
                  <a:pt x="4162425" y="5600700"/>
                </a:cubicBezTo>
                <a:lnTo>
                  <a:pt x="0" y="933451"/>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 y="1365803"/>
            <a:ext cx="12225328" cy="5228180"/>
          </a:xfrm>
          <a:custGeom>
            <a:avLst/>
            <a:gdLst>
              <a:gd name="connsiteX0" fmla="*/ 0 w 2814637"/>
              <a:gd name="connsiteY0" fmla="*/ 0 h 3643312"/>
              <a:gd name="connsiteX1" fmla="*/ 2814637 w 2814637"/>
              <a:gd name="connsiteY1" fmla="*/ 0 h 3643312"/>
              <a:gd name="connsiteX2" fmla="*/ 2814637 w 2814637"/>
              <a:gd name="connsiteY2" fmla="*/ 3643312 h 3643312"/>
              <a:gd name="connsiteX3" fmla="*/ 0 w 2814637"/>
              <a:gd name="connsiteY3" fmla="*/ 3643312 h 3643312"/>
              <a:gd name="connsiteX4" fmla="*/ 0 w 2814637"/>
              <a:gd name="connsiteY4" fmla="*/ 0 h 3643312"/>
              <a:gd name="connsiteX0" fmla="*/ 0 w 4029074"/>
              <a:gd name="connsiteY0" fmla="*/ 1285876 h 4929188"/>
              <a:gd name="connsiteX1" fmla="*/ 4029074 w 4029074"/>
              <a:gd name="connsiteY1" fmla="*/ 0 h 4929188"/>
              <a:gd name="connsiteX2" fmla="*/ 2814637 w 4029074"/>
              <a:gd name="connsiteY2" fmla="*/ 4929188 h 4929188"/>
              <a:gd name="connsiteX3" fmla="*/ 0 w 4029074"/>
              <a:gd name="connsiteY3" fmla="*/ 4929188 h 4929188"/>
              <a:gd name="connsiteX4" fmla="*/ 0 w 4029074"/>
              <a:gd name="connsiteY4" fmla="*/ 1285876 h 4929188"/>
              <a:gd name="connsiteX0" fmla="*/ 0 w 4029074"/>
              <a:gd name="connsiteY0" fmla="*/ 1285876 h 6000750"/>
              <a:gd name="connsiteX1" fmla="*/ 4029074 w 4029074"/>
              <a:gd name="connsiteY1" fmla="*/ 0 h 6000750"/>
              <a:gd name="connsiteX2" fmla="*/ 4000499 w 4029074"/>
              <a:gd name="connsiteY2" fmla="*/ 6000750 h 6000750"/>
              <a:gd name="connsiteX3" fmla="*/ 0 w 4029074"/>
              <a:gd name="connsiteY3" fmla="*/ 4929188 h 6000750"/>
              <a:gd name="connsiteX4" fmla="*/ 0 w 4029074"/>
              <a:gd name="connsiteY4" fmla="*/ 1285876 h 6000750"/>
              <a:gd name="connsiteX0" fmla="*/ 0 w 4043362"/>
              <a:gd name="connsiteY0" fmla="*/ 1285876 h 6072188"/>
              <a:gd name="connsiteX1" fmla="*/ 4029074 w 4043362"/>
              <a:gd name="connsiteY1" fmla="*/ 0 h 6072188"/>
              <a:gd name="connsiteX2" fmla="*/ 4043362 w 4043362"/>
              <a:gd name="connsiteY2" fmla="*/ 6072188 h 6072188"/>
              <a:gd name="connsiteX3" fmla="*/ 0 w 4043362"/>
              <a:gd name="connsiteY3" fmla="*/ 4929188 h 6072188"/>
              <a:gd name="connsiteX4" fmla="*/ 0 w 4043362"/>
              <a:gd name="connsiteY4" fmla="*/ 1285876 h 6072188"/>
              <a:gd name="connsiteX0" fmla="*/ 0 w 4043362"/>
              <a:gd name="connsiteY0" fmla="*/ 1414464 h 6200776"/>
              <a:gd name="connsiteX1" fmla="*/ 4029074 w 4043362"/>
              <a:gd name="connsiteY1" fmla="*/ 0 h 6200776"/>
              <a:gd name="connsiteX2" fmla="*/ 4043362 w 4043362"/>
              <a:gd name="connsiteY2" fmla="*/ 6200776 h 6200776"/>
              <a:gd name="connsiteX3" fmla="*/ 0 w 4043362"/>
              <a:gd name="connsiteY3" fmla="*/ 5057776 h 6200776"/>
              <a:gd name="connsiteX4" fmla="*/ 0 w 4043362"/>
              <a:gd name="connsiteY4" fmla="*/ 1414464 h 6200776"/>
              <a:gd name="connsiteX0" fmla="*/ 0 w 4029809"/>
              <a:gd name="connsiteY0" fmla="*/ 1414464 h 6015039"/>
              <a:gd name="connsiteX1" fmla="*/ 4029074 w 4029809"/>
              <a:gd name="connsiteY1" fmla="*/ 0 h 6015039"/>
              <a:gd name="connsiteX2" fmla="*/ 4018480 w 4029809"/>
              <a:gd name="connsiteY2" fmla="*/ 6015039 h 6015039"/>
              <a:gd name="connsiteX3" fmla="*/ 0 w 4029809"/>
              <a:gd name="connsiteY3" fmla="*/ 5057776 h 6015039"/>
              <a:gd name="connsiteX4" fmla="*/ 0 w 4029809"/>
              <a:gd name="connsiteY4" fmla="*/ 1414464 h 6015039"/>
              <a:gd name="connsiteX0" fmla="*/ 0 w 4030921"/>
              <a:gd name="connsiteY0" fmla="*/ 1414464 h 5849866"/>
              <a:gd name="connsiteX1" fmla="*/ 4029074 w 4030921"/>
              <a:gd name="connsiteY1" fmla="*/ 0 h 5849866"/>
              <a:gd name="connsiteX2" fmla="*/ 4030921 w 4030921"/>
              <a:gd name="connsiteY2" fmla="*/ 5849866 h 5849866"/>
              <a:gd name="connsiteX3" fmla="*/ 0 w 4030921"/>
              <a:gd name="connsiteY3" fmla="*/ 5057776 h 5849866"/>
              <a:gd name="connsiteX4" fmla="*/ 0 w 4030921"/>
              <a:gd name="connsiteY4" fmla="*/ 1414464 h 5849866"/>
              <a:gd name="connsiteX0" fmla="*/ 0 w 4030921"/>
              <a:gd name="connsiteY0" fmla="*/ 1235527 h 5670929"/>
              <a:gd name="connsiteX1" fmla="*/ 4029074 w 4030921"/>
              <a:gd name="connsiteY1" fmla="*/ 0 h 5670929"/>
              <a:gd name="connsiteX2" fmla="*/ 4030921 w 4030921"/>
              <a:gd name="connsiteY2" fmla="*/ 5670929 h 5670929"/>
              <a:gd name="connsiteX3" fmla="*/ 0 w 4030921"/>
              <a:gd name="connsiteY3" fmla="*/ 4878839 h 5670929"/>
              <a:gd name="connsiteX4" fmla="*/ 0 w 4030921"/>
              <a:gd name="connsiteY4" fmla="*/ 1235527 h 5670929"/>
              <a:gd name="connsiteX0" fmla="*/ 0 w 4030921"/>
              <a:gd name="connsiteY0" fmla="*/ 1276821 h 5712223"/>
              <a:gd name="connsiteX1" fmla="*/ 4015127 w 4030921"/>
              <a:gd name="connsiteY1" fmla="*/ 0 h 5712223"/>
              <a:gd name="connsiteX2" fmla="*/ 4030921 w 4030921"/>
              <a:gd name="connsiteY2" fmla="*/ 5712223 h 5712223"/>
              <a:gd name="connsiteX3" fmla="*/ 0 w 4030921"/>
              <a:gd name="connsiteY3" fmla="*/ 4920133 h 5712223"/>
              <a:gd name="connsiteX4" fmla="*/ 0 w 4030921"/>
              <a:gd name="connsiteY4" fmla="*/ 1276821 h 5712223"/>
              <a:gd name="connsiteX0" fmla="*/ 0 w 4030921"/>
              <a:gd name="connsiteY0" fmla="*/ 1276821 h 5767281"/>
              <a:gd name="connsiteX1" fmla="*/ 4015127 w 4030921"/>
              <a:gd name="connsiteY1" fmla="*/ 0 h 5767281"/>
              <a:gd name="connsiteX2" fmla="*/ 4030921 w 4030921"/>
              <a:gd name="connsiteY2" fmla="*/ 5767281 h 5767281"/>
              <a:gd name="connsiteX3" fmla="*/ 0 w 4030921"/>
              <a:gd name="connsiteY3" fmla="*/ 4920133 h 5767281"/>
              <a:gd name="connsiteX4" fmla="*/ 0 w 4030921"/>
              <a:gd name="connsiteY4" fmla="*/ 1276821 h 576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0921" h="5767281">
                <a:moveTo>
                  <a:pt x="0" y="1276821"/>
                </a:moveTo>
                <a:lnTo>
                  <a:pt x="4015127" y="0"/>
                </a:lnTo>
                <a:cubicBezTo>
                  <a:pt x="4019890" y="2024063"/>
                  <a:pt x="4026158" y="3743218"/>
                  <a:pt x="4030921" y="5767281"/>
                </a:cubicBezTo>
                <a:lnTo>
                  <a:pt x="0" y="4920133"/>
                </a:lnTo>
                <a:lnTo>
                  <a:pt x="0" y="1276821"/>
                </a:lnTo>
                <a:close/>
              </a:path>
            </a:pathLst>
          </a:custGeom>
          <a:solidFill>
            <a:schemeClr val="accent1">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56764" y="2487252"/>
            <a:ext cx="11356619" cy="3477875"/>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　　</a:t>
            </a:r>
            <a:r>
              <a:rPr lang="zh-CN" altLang="zh-CN" sz="2000" dirty="0" smtClean="0">
                <a:solidFill>
                  <a:schemeClr val="bg1"/>
                </a:solidFill>
                <a:latin typeface="微软雅黑" panose="020B0503020204020204" pitchFamily="34" charset="-122"/>
                <a:ea typeface="微软雅黑" panose="020B0503020204020204" pitchFamily="34" charset="-122"/>
              </a:rPr>
              <a:t>当今</a:t>
            </a:r>
            <a:r>
              <a:rPr lang="zh-CN" altLang="zh-CN" sz="2000" dirty="0">
                <a:solidFill>
                  <a:schemeClr val="bg1"/>
                </a:solidFill>
                <a:latin typeface="微软雅黑" panose="020B0503020204020204" pitchFamily="34" charset="-122"/>
                <a:ea typeface="微软雅黑" panose="020B0503020204020204" pitchFamily="34" charset="-122"/>
              </a:rPr>
              <a:t>社会，丢失物品是很常见的现象。失主丢失物品后往往苦于寻找，要不是得登报，就得到处张贴寻物启事。同时，拾主捡到物品若希望归还，也是麻烦重重。虽然现在很多学校已有失物招领中心，可是这些中心在记录失物等的信息时全部都是用笔纸记录的。当失物招领中心的记录很多时，查询起来会耗费大量的时间，同时失主必须到失物招领中心才能报失自己丢失的物品或者确认自己丢失的东西是否保存在失物招领中心。因此，开发失物招领管理网站是一件迫在眉睫</a:t>
            </a:r>
            <a:r>
              <a:rPr lang="zh-CN" altLang="zh-CN" sz="2000" dirty="0" smtClean="0">
                <a:solidFill>
                  <a:schemeClr val="bg1"/>
                </a:solidFill>
                <a:latin typeface="微软雅黑" panose="020B0503020204020204" pitchFamily="34" charset="-122"/>
                <a:ea typeface="微软雅黑" panose="020B0503020204020204" pitchFamily="34" charset="-122"/>
              </a:rPr>
              <a:t>的</a:t>
            </a:r>
            <a:r>
              <a:rPr lang="zh-CN" altLang="en-US" sz="2000" dirty="0" smtClean="0">
                <a:solidFill>
                  <a:schemeClr val="bg1"/>
                </a:solidFill>
                <a:latin typeface="微软雅黑" panose="020B0503020204020204" pitchFamily="34" charset="-122"/>
                <a:ea typeface="微软雅黑" panose="020B0503020204020204" pitchFamily="34" charset="-122"/>
              </a:rPr>
              <a:t>事情</a:t>
            </a:r>
            <a:r>
              <a:rPr lang="zh-CN" altLang="zh-CN" sz="2000" dirty="0" smtClean="0">
                <a:solidFill>
                  <a:schemeClr val="bg1"/>
                </a:solidFill>
                <a:latin typeface="微软雅黑" panose="020B0503020204020204" pitchFamily="34" charset="-122"/>
                <a:ea typeface="微软雅黑" panose="020B0503020204020204" pitchFamily="34" charset="-122"/>
              </a:rPr>
              <a:t>，</a:t>
            </a:r>
            <a:r>
              <a:rPr lang="zh-CN" altLang="zh-CN" sz="2000" dirty="0">
                <a:solidFill>
                  <a:schemeClr val="bg1"/>
                </a:solidFill>
                <a:latin typeface="微软雅黑" panose="020B0503020204020204" pitchFamily="34" charset="-122"/>
                <a:ea typeface="微软雅黑" panose="020B0503020204020204" pitchFamily="34" charset="-122"/>
              </a:rPr>
              <a:t>并且该系统是基于网络的，失主可以在网络上查询和报失以及确认，提供了方便快捷的渠道</a:t>
            </a:r>
            <a:r>
              <a:rPr lang="zh-CN" altLang="zh-CN" sz="2000" dirty="0" smtClean="0">
                <a:solidFill>
                  <a:schemeClr val="bg1"/>
                </a:solidFill>
                <a:latin typeface="微软雅黑" panose="020B0503020204020204" pitchFamily="34" charset="-122"/>
                <a:ea typeface="微软雅黑" panose="020B0503020204020204" pitchFamily="34" charset="-122"/>
              </a:rPr>
              <a:t>。</a:t>
            </a:r>
            <a:endParaRPr lang="en-US" altLang="zh-CN" sz="2000" dirty="0" smtClean="0">
              <a:solidFill>
                <a:schemeClr val="bg1"/>
              </a:solidFill>
              <a:latin typeface="微软雅黑" panose="020B0503020204020204" pitchFamily="34" charset="-122"/>
              <a:ea typeface="微软雅黑" panose="020B0503020204020204" pitchFamily="34" charset="-122"/>
            </a:endParaRPr>
          </a:p>
          <a:p>
            <a:endParaRPr lang="zh-CN"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smtClean="0">
                <a:solidFill>
                  <a:schemeClr val="bg1"/>
                </a:solidFill>
                <a:latin typeface="微软雅黑" panose="020B0503020204020204" pitchFamily="34" charset="-122"/>
                <a:ea typeface="微软雅黑" panose="020B0503020204020204" pitchFamily="34" charset="-122"/>
              </a:rPr>
              <a:t>为了</a:t>
            </a:r>
            <a:r>
              <a:rPr lang="zh-CN" altLang="zh-CN" sz="2000" dirty="0">
                <a:solidFill>
                  <a:schemeClr val="bg1"/>
                </a:solidFill>
                <a:latin typeface="微软雅黑" panose="020B0503020204020204" pitchFamily="34" charset="-122"/>
                <a:ea typeface="微软雅黑" panose="020B0503020204020204" pitchFamily="34" charset="-122"/>
              </a:rPr>
              <a:t>方便失主寻找丢失物品、拾主归还捡拾物品和减轻失物招领中心的管理员的工作负担，我们开发了失物招领管理网站。失主可以通过网络进入到本网站，查询自己丢失的物品是否已被好心人拾到并交给了招领中心和对好心人的感谢等；拾到的好心人可以通过本网站进行发布拾到物品信息，并交给招领中心。管理员可通过本系统对失物信息、报失信息、留言信息等方便的进行管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764" y="57147"/>
            <a:ext cx="6469958" cy="923330"/>
            <a:chOff x="-4764" y="57147"/>
            <a:chExt cx="6469958" cy="923330"/>
          </a:xfrm>
        </p:grpSpPr>
        <p:sp>
          <p:nvSpPr>
            <p:cNvPr id="27" name="文本框 26"/>
            <p:cNvSpPr txBox="1"/>
            <p:nvPr/>
          </p:nvSpPr>
          <p:spPr>
            <a:xfrm>
              <a:off x="1040170" y="57147"/>
              <a:ext cx="5425024" cy="923330"/>
            </a:xfrm>
            <a:prstGeom prst="rect">
              <a:avLst/>
            </a:prstGeom>
            <a:noFill/>
          </p:spPr>
          <p:txBody>
            <a:bodyPr wrap="square" rtlCol="0">
              <a:spAutoFit/>
            </a:bodyPr>
            <a:lstStyle/>
            <a:p>
              <a:r>
                <a:rPr lang="zh-CN" altLang="en-US" sz="5400" b="1" dirty="0" smtClean="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rPr>
                <a:t>开发背景及意义</a:t>
              </a:r>
              <a:endParaRPr lang="zh-CN" altLang="en-US" sz="5400" b="1" dirty="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28" name="组合 27"/>
            <p:cNvGrpSpPr/>
            <p:nvPr/>
          </p:nvGrpSpPr>
          <p:grpSpPr>
            <a:xfrm>
              <a:off x="-4764" y="57152"/>
              <a:ext cx="981293" cy="914399"/>
              <a:chOff x="-4764" y="57152"/>
              <a:chExt cx="981293" cy="914399"/>
            </a:xfrm>
          </p:grpSpPr>
          <p:sp>
            <p:nvSpPr>
              <p:cNvPr id="29" name="矩形 28"/>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764" y="57152"/>
                <a:ext cx="704852" cy="914399"/>
                <a:chOff x="-4764" y="57152"/>
                <a:chExt cx="704852" cy="914399"/>
              </a:xfrm>
            </p:grpSpPr>
            <p:sp>
              <p:nvSpPr>
                <p:cNvPr id="31" name="矩形 30"/>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6372" y="57152"/>
                  <a:ext cx="575833" cy="914399"/>
                  <a:chOff x="86372" y="57152"/>
                  <a:chExt cx="575833" cy="914399"/>
                </a:xfrm>
              </p:grpSpPr>
              <p:sp>
                <p:nvSpPr>
                  <p:cNvPr id="33" name="文本框 32"/>
                  <p:cNvSpPr txBox="1"/>
                  <p:nvPr/>
                </p:nvSpPr>
                <p:spPr>
                  <a:xfrm>
                    <a:off x="124255" y="57152"/>
                    <a:ext cx="332509" cy="769441"/>
                  </a:xfrm>
                  <a:prstGeom prst="rect">
                    <a:avLst/>
                  </a:prstGeom>
                  <a:noFill/>
                </p:spPr>
                <p:txBody>
                  <a:bodyPr wrap="square" rtlCol="0">
                    <a:spAutoFit/>
                  </a:bodyPr>
                  <a:lstStyle/>
                  <a:p>
                    <a:r>
                      <a:rPr lang="en-US" altLang="zh-CN" sz="44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34" name="文本框 33"/>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Tree>
    <p:extLst>
      <p:ext uri="{BB962C8B-B14F-4D97-AF65-F5344CB8AC3E}">
        <p14:creationId xmlns:p14="http://schemas.microsoft.com/office/powerpoint/2010/main" val="4017185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9" y="6259228"/>
            <a:ext cx="12187227" cy="598771"/>
          </a:xfrm>
          <a:custGeom>
            <a:avLst/>
            <a:gdLst>
              <a:gd name="connsiteX0" fmla="*/ 4779236 w 12187227"/>
              <a:gd name="connsiteY0" fmla="*/ 0 h 598771"/>
              <a:gd name="connsiteX1" fmla="*/ 12187227 w 12187227"/>
              <a:gd name="connsiteY1" fmla="*/ 598771 h 598771"/>
              <a:gd name="connsiteX2" fmla="*/ 0 w 12187227"/>
              <a:gd name="connsiteY2" fmla="*/ 598771 h 598771"/>
              <a:gd name="connsiteX3" fmla="*/ 4779236 w 12187227"/>
              <a:gd name="connsiteY3" fmla="*/ 0 h 598771"/>
            </a:gdLst>
            <a:ahLst/>
            <a:cxnLst>
              <a:cxn ang="0">
                <a:pos x="connsiteX0" y="connsiteY0"/>
              </a:cxn>
              <a:cxn ang="0">
                <a:pos x="connsiteX1" y="connsiteY1"/>
              </a:cxn>
              <a:cxn ang="0">
                <a:pos x="connsiteX2" y="connsiteY2"/>
              </a:cxn>
              <a:cxn ang="0">
                <a:pos x="connsiteX3" y="connsiteY3"/>
              </a:cxn>
            </a:cxnLst>
            <a:rect l="l" t="t" r="r" b="b"/>
            <a:pathLst>
              <a:path w="12187227" h="598771">
                <a:moveTo>
                  <a:pt x="4779236" y="0"/>
                </a:moveTo>
                <a:lnTo>
                  <a:pt x="12187227" y="598771"/>
                </a:lnTo>
                <a:lnTo>
                  <a:pt x="0" y="598771"/>
                </a:lnTo>
                <a:lnTo>
                  <a:pt x="4779236" y="0"/>
                </a:lnTo>
                <a:close/>
              </a:path>
            </a:pathLst>
          </a:cu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9803" y="6259228"/>
            <a:ext cx="4803336" cy="598771"/>
          </a:xfrm>
          <a:custGeom>
            <a:avLst/>
            <a:gdLst>
              <a:gd name="connsiteX0" fmla="*/ 576 w 4789349"/>
              <a:gd name="connsiteY0" fmla="*/ 0 h 985837"/>
              <a:gd name="connsiteX1" fmla="*/ 4789349 w 4789349"/>
              <a:gd name="connsiteY1" fmla="*/ 387066 h 985837"/>
              <a:gd name="connsiteX2" fmla="*/ 10113 w 4789349"/>
              <a:gd name="connsiteY2" fmla="*/ 985837 h 985837"/>
              <a:gd name="connsiteX3" fmla="*/ 5340 w 4789349"/>
              <a:gd name="connsiteY3" fmla="*/ 985837 h 985837"/>
              <a:gd name="connsiteX4" fmla="*/ 576 w 4789349"/>
              <a:gd name="connsiteY4" fmla="*/ 0 h 985837"/>
              <a:gd name="connsiteX0" fmla="*/ 9523 w 4784009"/>
              <a:gd name="connsiteY0" fmla="*/ 155859 h 598771"/>
              <a:gd name="connsiteX1" fmla="*/ 4784009 w 4784009"/>
              <a:gd name="connsiteY1" fmla="*/ 0 h 598771"/>
              <a:gd name="connsiteX2" fmla="*/ 4773 w 4784009"/>
              <a:gd name="connsiteY2" fmla="*/ 598771 h 598771"/>
              <a:gd name="connsiteX3" fmla="*/ 0 w 4784009"/>
              <a:gd name="connsiteY3" fmla="*/ 598771 h 598771"/>
              <a:gd name="connsiteX4" fmla="*/ 9523 w 4784009"/>
              <a:gd name="connsiteY4" fmla="*/ 155859 h 598771"/>
              <a:gd name="connsiteX0" fmla="*/ 275 w 4803336"/>
              <a:gd name="connsiteY0" fmla="*/ 155859 h 598771"/>
              <a:gd name="connsiteX1" fmla="*/ 4803336 w 4803336"/>
              <a:gd name="connsiteY1" fmla="*/ 0 h 598771"/>
              <a:gd name="connsiteX2" fmla="*/ 24100 w 4803336"/>
              <a:gd name="connsiteY2" fmla="*/ 598771 h 598771"/>
              <a:gd name="connsiteX3" fmla="*/ 19327 w 4803336"/>
              <a:gd name="connsiteY3" fmla="*/ 598771 h 598771"/>
              <a:gd name="connsiteX4" fmla="*/ 275 w 4803336"/>
              <a:gd name="connsiteY4" fmla="*/ 155859 h 59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336" h="598771">
                <a:moveTo>
                  <a:pt x="275" y="155859"/>
                </a:moveTo>
                <a:lnTo>
                  <a:pt x="4803336" y="0"/>
                </a:lnTo>
                <a:lnTo>
                  <a:pt x="24100" y="598771"/>
                </a:lnTo>
                <a:lnTo>
                  <a:pt x="19327" y="598771"/>
                </a:lnTo>
                <a:cubicBezTo>
                  <a:pt x="22502" y="270159"/>
                  <a:pt x="-2900" y="484471"/>
                  <a:pt x="275" y="155859"/>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9803" y="-5"/>
            <a:ext cx="8925203" cy="2514605"/>
          </a:xfrm>
          <a:prstGeom prst="rtTriangle">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腰三角形 17"/>
          <p:cNvSpPr/>
          <p:nvPr/>
        </p:nvSpPr>
        <p:spPr>
          <a:xfrm>
            <a:off x="8062913" y="408535"/>
            <a:ext cx="4162425" cy="5600700"/>
          </a:xfrm>
          <a:custGeom>
            <a:avLst/>
            <a:gdLst>
              <a:gd name="connsiteX0" fmla="*/ 0 w 2857500"/>
              <a:gd name="connsiteY0" fmla="*/ 457200 h 457200"/>
              <a:gd name="connsiteX1" fmla="*/ 1428750 w 2857500"/>
              <a:gd name="connsiteY1" fmla="*/ 0 h 457200"/>
              <a:gd name="connsiteX2" fmla="*/ 2857500 w 2857500"/>
              <a:gd name="connsiteY2" fmla="*/ 457200 h 457200"/>
              <a:gd name="connsiteX3" fmla="*/ 0 w 2857500"/>
              <a:gd name="connsiteY3" fmla="*/ 457200 h 457200"/>
              <a:gd name="connsiteX0" fmla="*/ 0 w 3186113"/>
              <a:gd name="connsiteY0" fmla="*/ 1042988 h 1042988"/>
              <a:gd name="connsiteX1" fmla="*/ 3186113 w 3186113"/>
              <a:gd name="connsiteY1" fmla="*/ 0 h 1042988"/>
              <a:gd name="connsiteX2" fmla="*/ 2857500 w 3186113"/>
              <a:gd name="connsiteY2" fmla="*/ 1042988 h 1042988"/>
              <a:gd name="connsiteX3" fmla="*/ 0 w 3186113"/>
              <a:gd name="connsiteY3" fmla="*/ 1042988 h 1042988"/>
              <a:gd name="connsiteX0" fmla="*/ 0 w 4143376"/>
              <a:gd name="connsiteY0" fmla="*/ 942976 h 1042988"/>
              <a:gd name="connsiteX1" fmla="*/ 4143376 w 4143376"/>
              <a:gd name="connsiteY1" fmla="*/ 0 h 1042988"/>
              <a:gd name="connsiteX2" fmla="*/ 3814763 w 4143376"/>
              <a:gd name="connsiteY2" fmla="*/ 1042988 h 1042988"/>
              <a:gd name="connsiteX3" fmla="*/ 0 w 4143376"/>
              <a:gd name="connsiteY3" fmla="*/ 942976 h 1042988"/>
              <a:gd name="connsiteX0" fmla="*/ 0 w 4186238"/>
              <a:gd name="connsiteY0" fmla="*/ 928688 h 1042988"/>
              <a:gd name="connsiteX1" fmla="*/ 4186238 w 4186238"/>
              <a:gd name="connsiteY1" fmla="*/ 0 h 1042988"/>
              <a:gd name="connsiteX2" fmla="*/ 3857625 w 4186238"/>
              <a:gd name="connsiteY2" fmla="*/ 1042988 h 1042988"/>
              <a:gd name="connsiteX3" fmla="*/ 0 w 4186238"/>
              <a:gd name="connsiteY3" fmla="*/ 928688 h 1042988"/>
              <a:gd name="connsiteX0" fmla="*/ 0 w 4186238"/>
              <a:gd name="connsiteY0" fmla="*/ 928688 h 1485900"/>
              <a:gd name="connsiteX1" fmla="*/ 4186238 w 4186238"/>
              <a:gd name="connsiteY1" fmla="*/ 0 h 1485900"/>
              <a:gd name="connsiteX2" fmla="*/ 4143375 w 4186238"/>
              <a:gd name="connsiteY2" fmla="*/ 1485900 h 1485900"/>
              <a:gd name="connsiteX3" fmla="*/ 0 w 4186238"/>
              <a:gd name="connsiteY3" fmla="*/ 928688 h 1485900"/>
              <a:gd name="connsiteX0" fmla="*/ 0 w 4171951"/>
              <a:gd name="connsiteY0" fmla="*/ 914401 h 1471613"/>
              <a:gd name="connsiteX1" fmla="*/ 4171951 w 4171951"/>
              <a:gd name="connsiteY1" fmla="*/ 0 h 1471613"/>
              <a:gd name="connsiteX2" fmla="*/ 4143375 w 4171951"/>
              <a:gd name="connsiteY2" fmla="*/ 1471613 h 1471613"/>
              <a:gd name="connsiteX3" fmla="*/ 0 w 4171951"/>
              <a:gd name="connsiteY3" fmla="*/ 914401 h 1471613"/>
              <a:gd name="connsiteX0" fmla="*/ 0 w 4171951"/>
              <a:gd name="connsiteY0" fmla="*/ 914401 h 1557338"/>
              <a:gd name="connsiteX1" fmla="*/ 4171951 w 4171951"/>
              <a:gd name="connsiteY1" fmla="*/ 0 h 1557338"/>
              <a:gd name="connsiteX2" fmla="*/ 4143375 w 4171951"/>
              <a:gd name="connsiteY2" fmla="*/ 1557338 h 1557338"/>
              <a:gd name="connsiteX3" fmla="*/ 0 w 4171951"/>
              <a:gd name="connsiteY3" fmla="*/ 914401 h 1557338"/>
              <a:gd name="connsiteX0" fmla="*/ 0 w 4171951"/>
              <a:gd name="connsiteY0" fmla="*/ 914401 h 5500688"/>
              <a:gd name="connsiteX1" fmla="*/ 4171951 w 4171951"/>
              <a:gd name="connsiteY1" fmla="*/ 0 h 5500688"/>
              <a:gd name="connsiteX2" fmla="*/ 4143375 w 4171951"/>
              <a:gd name="connsiteY2" fmla="*/ 5500688 h 5500688"/>
              <a:gd name="connsiteX3" fmla="*/ 0 w 4171951"/>
              <a:gd name="connsiteY3" fmla="*/ 914401 h 5500688"/>
              <a:gd name="connsiteX0" fmla="*/ 0 w 4171951"/>
              <a:gd name="connsiteY0" fmla="*/ 914401 h 5543550"/>
              <a:gd name="connsiteX1" fmla="*/ 4171951 w 4171951"/>
              <a:gd name="connsiteY1" fmla="*/ 0 h 5543550"/>
              <a:gd name="connsiteX2" fmla="*/ 4143375 w 4171951"/>
              <a:gd name="connsiteY2" fmla="*/ 5543550 h 5543550"/>
              <a:gd name="connsiteX3" fmla="*/ 0 w 4171951"/>
              <a:gd name="connsiteY3" fmla="*/ 914401 h 5543550"/>
              <a:gd name="connsiteX0" fmla="*/ 0 w 4152901"/>
              <a:gd name="connsiteY0" fmla="*/ 933451 h 5543550"/>
              <a:gd name="connsiteX1" fmla="*/ 4152901 w 4152901"/>
              <a:gd name="connsiteY1" fmla="*/ 0 h 5543550"/>
              <a:gd name="connsiteX2" fmla="*/ 4124325 w 4152901"/>
              <a:gd name="connsiteY2" fmla="*/ 5543550 h 5543550"/>
              <a:gd name="connsiteX3" fmla="*/ 0 w 4152901"/>
              <a:gd name="connsiteY3" fmla="*/ 933451 h 5543550"/>
              <a:gd name="connsiteX0" fmla="*/ 0 w 4152901"/>
              <a:gd name="connsiteY0" fmla="*/ 933451 h 5600700"/>
              <a:gd name="connsiteX1" fmla="*/ 4152901 w 4152901"/>
              <a:gd name="connsiteY1" fmla="*/ 0 h 5600700"/>
              <a:gd name="connsiteX2" fmla="*/ 4124325 w 4152901"/>
              <a:gd name="connsiteY2" fmla="*/ 5600700 h 5600700"/>
              <a:gd name="connsiteX3" fmla="*/ 0 w 4152901"/>
              <a:gd name="connsiteY3" fmla="*/ 933451 h 5600700"/>
              <a:gd name="connsiteX0" fmla="*/ 0 w 4162425"/>
              <a:gd name="connsiteY0" fmla="*/ 933451 h 5600700"/>
              <a:gd name="connsiteX1" fmla="*/ 4152901 w 4162425"/>
              <a:gd name="connsiteY1" fmla="*/ 0 h 5600700"/>
              <a:gd name="connsiteX2" fmla="*/ 4162425 w 4162425"/>
              <a:gd name="connsiteY2" fmla="*/ 5600700 h 5600700"/>
              <a:gd name="connsiteX3" fmla="*/ 0 w 4162425"/>
              <a:gd name="connsiteY3" fmla="*/ 933451 h 5600700"/>
            </a:gdLst>
            <a:ahLst/>
            <a:cxnLst>
              <a:cxn ang="0">
                <a:pos x="connsiteX0" y="connsiteY0"/>
              </a:cxn>
              <a:cxn ang="0">
                <a:pos x="connsiteX1" y="connsiteY1"/>
              </a:cxn>
              <a:cxn ang="0">
                <a:pos x="connsiteX2" y="connsiteY2"/>
              </a:cxn>
              <a:cxn ang="0">
                <a:pos x="connsiteX3" y="connsiteY3"/>
              </a:cxn>
            </a:cxnLst>
            <a:rect l="l" t="t" r="r" b="b"/>
            <a:pathLst>
              <a:path w="4162425" h="5600700">
                <a:moveTo>
                  <a:pt x="0" y="933451"/>
                </a:moveTo>
                <a:lnTo>
                  <a:pt x="4152901" y="0"/>
                </a:lnTo>
                <a:cubicBezTo>
                  <a:pt x="4156076" y="1866900"/>
                  <a:pt x="4159250" y="3733800"/>
                  <a:pt x="4162425" y="5600700"/>
                </a:cubicBezTo>
                <a:lnTo>
                  <a:pt x="0" y="933451"/>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9044" y="1416607"/>
            <a:ext cx="12206280" cy="5048518"/>
          </a:xfrm>
          <a:custGeom>
            <a:avLst/>
            <a:gdLst>
              <a:gd name="connsiteX0" fmla="*/ 0 w 2814637"/>
              <a:gd name="connsiteY0" fmla="*/ 0 h 3643312"/>
              <a:gd name="connsiteX1" fmla="*/ 2814637 w 2814637"/>
              <a:gd name="connsiteY1" fmla="*/ 0 h 3643312"/>
              <a:gd name="connsiteX2" fmla="*/ 2814637 w 2814637"/>
              <a:gd name="connsiteY2" fmla="*/ 3643312 h 3643312"/>
              <a:gd name="connsiteX3" fmla="*/ 0 w 2814637"/>
              <a:gd name="connsiteY3" fmla="*/ 3643312 h 3643312"/>
              <a:gd name="connsiteX4" fmla="*/ 0 w 2814637"/>
              <a:gd name="connsiteY4" fmla="*/ 0 h 3643312"/>
              <a:gd name="connsiteX0" fmla="*/ 0 w 4029074"/>
              <a:gd name="connsiteY0" fmla="*/ 1285876 h 4929188"/>
              <a:gd name="connsiteX1" fmla="*/ 4029074 w 4029074"/>
              <a:gd name="connsiteY1" fmla="*/ 0 h 4929188"/>
              <a:gd name="connsiteX2" fmla="*/ 2814637 w 4029074"/>
              <a:gd name="connsiteY2" fmla="*/ 4929188 h 4929188"/>
              <a:gd name="connsiteX3" fmla="*/ 0 w 4029074"/>
              <a:gd name="connsiteY3" fmla="*/ 4929188 h 4929188"/>
              <a:gd name="connsiteX4" fmla="*/ 0 w 4029074"/>
              <a:gd name="connsiteY4" fmla="*/ 1285876 h 4929188"/>
              <a:gd name="connsiteX0" fmla="*/ 0 w 4029074"/>
              <a:gd name="connsiteY0" fmla="*/ 1285876 h 6000750"/>
              <a:gd name="connsiteX1" fmla="*/ 4029074 w 4029074"/>
              <a:gd name="connsiteY1" fmla="*/ 0 h 6000750"/>
              <a:gd name="connsiteX2" fmla="*/ 4000499 w 4029074"/>
              <a:gd name="connsiteY2" fmla="*/ 6000750 h 6000750"/>
              <a:gd name="connsiteX3" fmla="*/ 0 w 4029074"/>
              <a:gd name="connsiteY3" fmla="*/ 4929188 h 6000750"/>
              <a:gd name="connsiteX4" fmla="*/ 0 w 4029074"/>
              <a:gd name="connsiteY4" fmla="*/ 1285876 h 6000750"/>
              <a:gd name="connsiteX0" fmla="*/ 0 w 4043362"/>
              <a:gd name="connsiteY0" fmla="*/ 1285876 h 6072188"/>
              <a:gd name="connsiteX1" fmla="*/ 4029074 w 4043362"/>
              <a:gd name="connsiteY1" fmla="*/ 0 h 6072188"/>
              <a:gd name="connsiteX2" fmla="*/ 4043362 w 4043362"/>
              <a:gd name="connsiteY2" fmla="*/ 6072188 h 6072188"/>
              <a:gd name="connsiteX3" fmla="*/ 0 w 4043362"/>
              <a:gd name="connsiteY3" fmla="*/ 4929188 h 6072188"/>
              <a:gd name="connsiteX4" fmla="*/ 0 w 4043362"/>
              <a:gd name="connsiteY4" fmla="*/ 1285876 h 6072188"/>
              <a:gd name="connsiteX0" fmla="*/ 0 w 4043362"/>
              <a:gd name="connsiteY0" fmla="*/ 1414464 h 6200776"/>
              <a:gd name="connsiteX1" fmla="*/ 4029074 w 4043362"/>
              <a:gd name="connsiteY1" fmla="*/ 0 h 6200776"/>
              <a:gd name="connsiteX2" fmla="*/ 4043362 w 4043362"/>
              <a:gd name="connsiteY2" fmla="*/ 6200776 h 6200776"/>
              <a:gd name="connsiteX3" fmla="*/ 0 w 4043362"/>
              <a:gd name="connsiteY3" fmla="*/ 5057776 h 6200776"/>
              <a:gd name="connsiteX4" fmla="*/ 0 w 4043362"/>
              <a:gd name="connsiteY4" fmla="*/ 1414464 h 6200776"/>
              <a:gd name="connsiteX0" fmla="*/ 0 w 4029809"/>
              <a:gd name="connsiteY0" fmla="*/ 1414464 h 6015039"/>
              <a:gd name="connsiteX1" fmla="*/ 4029074 w 4029809"/>
              <a:gd name="connsiteY1" fmla="*/ 0 h 6015039"/>
              <a:gd name="connsiteX2" fmla="*/ 4018480 w 4029809"/>
              <a:gd name="connsiteY2" fmla="*/ 6015039 h 6015039"/>
              <a:gd name="connsiteX3" fmla="*/ 0 w 4029809"/>
              <a:gd name="connsiteY3" fmla="*/ 5057776 h 6015039"/>
              <a:gd name="connsiteX4" fmla="*/ 0 w 4029809"/>
              <a:gd name="connsiteY4" fmla="*/ 1414464 h 6015039"/>
              <a:gd name="connsiteX0" fmla="*/ 0 w 4030921"/>
              <a:gd name="connsiteY0" fmla="*/ 1414464 h 5849866"/>
              <a:gd name="connsiteX1" fmla="*/ 4029074 w 4030921"/>
              <a:gd name="connsiteY1" fmla="*/ 0 h 5849866"/>
              <a:gd name="connsiteX2" fmla="*/ 4030921 w 4030921"/>
              <a:gd name="connsiteY2" fmla="*/ 5849866 h 5849866"/>
              <a:gd name="connsiteX3" fmla="*/ 0 w 4030921"/>
              <a:gd name="connsiteY3" fmla="*/ 5057776 h 5849866"/>
              <a:gd name="connsiteX4" fmla="*/ 0 w 4030921"/>
              <a:gd name="connsiteY4" fmla="*/ 1414464 h 5849866"/>
              <a:gd name="connsiteX0" fmla="*/ 0 w 4030921"/>
              <a:gd name="connsiteY0" fmla="*/ 1235527 h 5670929"/>
              <a:gd name="connsiteX1" fmla="*/ 4029074 w 4030921"/>
              <a:gd name="connsiteY1" fmla="*/ 0 h 5670929"/>
              <a:gd name="connsiteX2" fmla="*/ 4030921 w 4030921"/>
              <a:gd name="connsiteY2" fmla="*/ 5670929 h 5670929"/>
              <a:gd name="connsiteX3" fmla="*/ 0 w 4030921"/>
              <a:gd name="connsiteY3" fmla="*/ 4878839 h 5670929"/>
              <a:gd name="connsiteX4" fmla="*/ 0 w 4030921"/>
              <a:gd name="connsiteY4" fmla="*/ 1235527 h 5670929"/>
              <a:gd name="connsiteX0" fmla="*/ 0 w 4030921"/>
              <a:gd name="connsiteY0" fmla="*/ 1276821 h 5712223"/>
              <a:gd name="connsiteX1" fmla="*/ 4015127 w 4030921"/>
              <a:gd name="connsiteY1" fmla="*/ 0 h 5712223"/>
              <a:gd name="connsiteX2" fmla="*/ 4030921 w 4030921"/>
              <a:gd name="connsiteY2" fmla="*/ 5712223 h 5712223"/>
              <a:gd name="connsiteX3" fmla="*/ 0 w 4030921"/>
              <a:gd name="connsiteY3" fmla="*/ 4920133 h 5712223"/>
              <a:gd name="connsiteX4" fmla="*/ 0 w 4030921"/>
              <a:gd name="connsiteY4" fmla="*/ 1276821 h 5712223"/>
              <a:gd name="connsiteX0" fmla="*/ 0 w 4030921"/>
              <a:gd name="connsiteY0" fmla="*/ 1276821 h 5767281"/>
              <a:gd name="connsiteX1" fmla="*/ 4015127 w 4030921"/>
              <a:gd name="connsiteY1" fmla="*/ 0 h 5767281"/>
              <a:gd name="connsiteX2" fmla="*/ 4030921 w 4030921"/>
              <a:gd name="connsiteY2" fmla="*/ 5767281 h 5767281"/>
              <a:gd name="connsiteX3" fmla="*/ 0 w 4030921"/>
              <a:gd name="connsiteY3" fmla="*/ 4920133 h 5767281"/>
              <a:gd name="connsiteX4" fmla="*/ 0 w 4030921"/>
              <a:gd name="connsiteY4" fmla="*/ 1276821 h 576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0921" h="5767281">
                <a:moveTo>
                  <a:pt x="0" y="1276821"/>
                </a:moveTo>
                <a:lnTo>
                  <a:pt x="4015127" y="0"/>
                </a:lnTo>
                <a:cubicBezTo>
                  <a:pt x="4019890" y="2024063"/>
                  <a:pt x="4026158" y="3743218"/>
                  <a:pt x="4030921" y="5767281"/>
                </a:cubicBezTo>
                <a:lnTo>
                  <a:pt x="0" y="4920133"/>
                </a:lnTo>
                <a:lnTo>
                  <a:pt x="0" y="1276821"/>
                </a:lnTo>
                <a:close/>
              </a:path>
            </a:pathLst>
          </a:custGeom>
          <a:solidFill>
            <a:schemeClr val="accent1">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 name="组合 24"/>
          <p:cNvGrpSpPr/>
          <p:nvPr/>
        </p:nvGrpSpPr>
        <p:grpSpPr>
          <a:xfrm>
            <a:off x="-4764" y="57147"/>
            <a:ext cx="6469958" cy="923330"/>
            <a:chOff x="-4764" y="57147"/>
            <a:chExt cx="6469958" cy="923330"/>
          </a:xfrm>
        </p:grpSpPr>
        <p:sp>
          <p:nvSpPr>
            <p:cNvPr id="27" name="文本框 26"/>
            <p:cNvSpPr txBox="1"/>
            <p:nvPr/>
          </p:nvSpPr>
          <p:spPr>
            <a:xfrm>
              <a:off x="1040170" y="57147"/>
              <a:ext cx="5425024" cy="923330"/>
            </a:xfrm>
            <a:prstGeom prst="rect">
              <a:avLst/>
            </a:prstGeom>
            <a:noFill/>
          </p:spPr>
          <p:txBody>
            <a:bodyPr wrap="square" rtlCol="0">
              <a:spAutoFit/>
            </a:bodyPr>
            <a:lstStyle/>
            <a:p>
              <a:r>
                <a:rPr lang="zh-CN" altLang="en-US" sz="5400" b="1" dirty="0" smtClean="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rPr>
                <a:t>运行环境</a:t>
              </a:r>
              <a:endParaRPr lang="zh-CN" altLang="en-US" sz="5400" b="1" dirty="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28" name="组合 27"/>
            <p:cNvGrpSpPr/>
            <p:nvPr/>
          </p:nvGrpSpPr>
          <p:grpSpPr>
            <a:xfrm>
              <a:off x="-4764" y="57152"/>
              <a:ext cx="981293" cy="914399"/>
              <a:chOff x="-4764" y="57152"/>
              <a:chExt cx="981293" cy="914399"/>
            </a:xfrm>
          </p:grpSpPr>
          <p:sp>
            <p:nvSpPr>
              <p:cNvPr id="29" name="矩形 28"/>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764" y="57152"/>
                <a:ext cx="704852" cy="914399"/>
                <a:chOff x="-4764" y="57152"/>
                <a:chExt cx="704852" cy="914399"/>
              </a:xfrm>
            </p:grpSpPr>
            <p:sp>
              <p:nvSpPr>
                <p:cNvPr id="31" name="矩形 30"/>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6372" y="57152"/>
                  <a:ext cx="575833" cy="914399"/>
                  <a:chOff x="86372" y="57152"/>
                  <a:chExt cx="575833" cy="914399"/>
                </a:xfrm>
              </p:grpSpPr>
              <p:sp>
                <p:nvSpPr>
                  <p:cNvPr id="33" name="文本框 32"/>
                  <p:cNvSpPr txBox="1"/>
                  <p:nvPr/>
                </p:nvSpPr>
                <p:spPr>
                  <a:xfrm>
                    <a:off x="124255" y="57152"/>
                    <a:ext cx="332509" cy="769441"/>
                  </a:xfrm>
                  <a:prstGeom prst="rect">
                    <a:avLst/>
                  </a:prstGeom>
                  <a:noFill/>
                </p:spPr>
                <p:txBody>
                  <a:bodyPr wrap="square" rtlCol="0">
                    <a:spAutoFit/>
                  </a:bodyPr>
                  <a:lstStyle/>
                  <a:p>
                    <a:r>
                      <a:rPr lang="en-US" altLang="zh-CN" sz="44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34" name="文本框 33"/>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graphicFrame>
        <p:nvGraphicFramePr>
          <p:cNvPr id="3" name="表格 2"/>
          <p:cNvGraphicFramePr>
            <a:graphicFrameLocks noGrp="1"/>
          </p:cNvGraphicFramePr>
          <p:nvPr>
            <p:extLst>
              <p:ext uri="{D42A27DB-BD31-4B8C-83A1-F6EECF244321}">
                <p14:modId xmlns:p14="http://schemas.microsoft.com/office/powerpoint/2010/main" val="1356888074"/>
              </p:ext>
            </p:extLst>
          </p:nvPr>
        </p:nvGraphicFramePr>
        <p:xfrm>
          <a:off x="1508579" y="2514600"/>
          <a:ext cx="8914388" cy="3139440"/>
        </p:xfrm>
        <a:graphic>
          <a:graphicData uri="http://schemas.openxmlformats.org/drawingml/2006/table">
            <a:tbl>
              <a:tblPr firstRow="1" bandRow="1">
                <a:tableStyleId>{5C22544A-7EE6-4342-B048-85BDC9FD1C3A}</a:tableStyleId>
              </a:tblPr>
              <a:tblGrid>
                <a:gridCol w="2228597"/>
                <a:gridCol w="2228597"/>
                <a:gridCol w="2228597"/>
                <a:gridCol w="2228597"/>
              </a:tblGrid>
              <a:tr h="2368094">
                <a:tc>
                  <a:txBody>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1</a:t>
                      </a:r>
                      <a:r>
                        <a:rPr lang="zh-CN" altLang="zh-CN" sz="2000" b="1" dirty="0" smtClean="0">
                          <a:solidFill>
                            <a:schemeClr val="bg1"/>
                          </a:solidFill>
                          <a:latin typeface="微软雅黑" panose="020B0503020204020204" pitchFamily="34" charset="-122"/>
                          <a:ea typeface="微软雅黑" panose="020B0503020204020204" pitchFamily="34" charset="-122"/>
                        </a:rPr>
                        <a:t>设备</a:t>
                      </a:r>
                    </a:p>
                    <a:p>
                      <a:r>
                        <a:rPr lang="en-US" altLang="zh-CN" sz="1800" dirty="0" smtClean="0">
                          <a:solidFill>
                            <a:schemeClr val="bg1"/>
                          </a:solidFill>
                          <a:latin typeface="微软雅黑" panose="020B0503020204020204" pitchFamily="34" charset="-122"/>
                          <a:ea typeface="微软雅黑" panose="020B0503020204020204" pitchFamily="34" charset="-122"/>
                        </a:rPr>
                        <a:t>1. </a:t>
                      </a:r>
                      <a:r>
                        <a:rPr lang="en-US" altLang="zh-CN" sz="1800" dirty="0" err="1" smtClean="0">
                          <a:solidFill>
                            <a:schemeClr val="bg1"/>
                          </a:solidFill>
                          <a:latin typeface="微软雅黑" panose="020B0503020204020204" pitchFamily="34" charset="-122"/>
                          <a:ea typeface="微软雅黑" panose="020B0503020204020204" pitchFamily="34" charset="-122"/>
                        </a:rPr>
                        <a:t>WindowsXP</a:t>
                      </a:r>
                      <a:r>
                        <a:rPr lang="zh-CN" altLang="zh-CN" sz="1800" dirty="0" smtClean="0">
                          <a:solidFill>
                            <a:schemeClr val="bg1"/>
                          </a:solidFill>
                          <a:latin typeface="微软雅黑" panose="020B0503020204020204" pitchFamily="34" charset="-122"/>
                          <a:ea typeface="微软雅黑" panose="020B0503020204020204" pitchFamily="34" charset="-122"/>
                        </a:rPr>
                        <a:t>及更高。</a:t>
                      </a:r>
                    </a:p>
                    <a:p>
                      <a:r>
                        <a:rPr lang="en-US" altLang="zh-CN" sz="1800" dirty="0" smtClean="0">
                          <a:solidFill>
                            <a:schemeClr val="bg1"/>
                          </a:solidFill>
                          <a:latin typeface="微软雅黑" panose="020B0503020204020204" pitchFamily="34" charset="-122"/>
                          <a:ea typeface="微软雅黑" panose="020B0503020204020204" pitchFamily="34" charset="-122"/>
                        </a:rPr>
                        <a:t>2. </a:t>
                      </a:r>
                      <a:r>
                        <a:rPr lang="zh-CN" altLang="zh-CN" sz="1800" dirty="0" smtClean="0">
                          <a:solidFill>
                            <a:schemeClr val="bg1"/>
                          </a:solidFill>
                          <a:latin typeface="微软雅黑" panose="020B0503020204020204" pitchFamily="34" charset="-122"/>
                          <a:ea typeface="微软雅黑" panose="020B0503020204020204" pitchFamily="34" charset="-122"/>
                        </a:rPr>
                        <a:t>内存</a:t>
                      </a:r>
                      <a:r>
                        <a:rPr lang="en-US" altLang="zh-CN" sz="1800" dirty="0" smtClean="0">
                          <a:solidFill>
                            <a:schemeClr val="bg1"/>
                          </a:solidFill>
                          <a:latin typeface="微软雅黑" panose="020B0503020204020204" pitchFamily="34" charset="-122"/>
                          <a:ea typeface="微软雅黑" panose="020B0503020204020204" pitchFamily="34" charset="-122"/>
                        </a:rPr>
                        <a:t>512M DDR400</a:t>
                      </a:r>
                      <a:endParaRPr lang="zh-CN" altLang="zh-CN" sz="1800" dirty="0" smtClean="0">
                        <a:solidFill>
                          <a:schemeClr val="bg1"/>
                        </a:solidFill>
                        <a:latin typeface="微软雅黑" panose="020B0503020204020204" pitchFamily="34" charset="-122"/>
                        <a:ea typeface="微软雅黑" panose="020B0503020204020204" pitchFamily="34" charset="-122"/>
                      </a:endParaRPr>
                    </a:p>
                    <a:p>
                      <a:r>
                        <a:rPr lang="en-US" altLang="zh-CN" sz="1800" dirty="0" smtClean="0">
                          <a:solidFill>
                            <a:schemeClr val="bg1"/>
                          </a:solidFill>
                          <a:latin typeface="微软雅黑" panose="020B0503020204020204" pitchFamily="34" charset="-122"/>
                          <a:ea typeface="微软雅黑" panose="020B0503020204020204" pitchFamily="34" charset="-122"/>
                        </a:rPr>
                        <a:t>3. </a:t>
                      </a:r>
                      <a:r>
                        <a:rPr lang="zh-CN" altLang="zh-CN" sz="1800" dirty="0" smtClean="0">
                          <a:solidFill>
                            <a:schemeClr val="bg1"/>
                          </a:solidFill>
                          <a:latin typeface="微软雅黑" panose="020B0503020204020204" pitchFamily="34" charset="-122"/>
                          <a:ea typeface="微软雅黑" panose="020B0503020204020204" pitchFamily="34" charset="-122"/>
                        </a:rPr>
                        <a:t>数据库引擎：</a:t>
                      </a:r>
                      <a:r>
                        <a:rPr lang="en-US" altLang="zh-CN" sz="1800" dirty="0" smtClean="0">
                          <a:solidFill>
                            <a:schemeClr val="bg1"/>
                          </a:solidFill>
                          <a:latin typeface="微软雅黑" panose="020B0503020204020204" pitchFamily="34" charset="-122"/>
                          <a:ea typeface="微软雅黑" panose="020B0503020204020204" pitchFamily="34" charset="-122"/>
                        </a:rPr>
                        <a:t>Mysql5.0</a:t>
                      </a:r>
                      <a:r>
                        <a:rPr lang="zh-CN" altLang="zh-CN" sz="1800" dirty="0" smtClean="0">
                          <a:solidFill>
                            <a:schemeClr val="bg1"/>
                          </a:solidFill>
                          <a:latin typeface="微软雅黑" panose="020B0503020204020204" pitchFamily="34" charset="-122"/>
                          <a:ea typeface="微软雅黑" panose="020B0503020204020204" pitchFamily="34" charset="-122"/>
                        </a:rPr>
                        <a:t>；</a:t>
                      </a:r>
                    </a:p>
                    <a:p>
                      <a:r>
                        <a:rPr lang="en-US" altLang="zh-CN" sz="1800" dirty="0" smtClean="0">
                          <a:solidFill>
                            <a:schemeClr val="bg1"/>
                          </a:solidFill>
                          <a:latin typeface="微软雅黑" panose="020B0503020204020204" pitchFamily="34" charset="-122"/>
                          <a:ea typeface="微软雅黑" panose="020B0503020204020204" pitchFamily="34" charset="-122"/>
                        </a:rPr>
                        <a:t>4. </a:t>
                      </a:r>
                      <a:r>
                        <a:rPr lang="zh-CN" altLang="zh-CN" sz="1800" dirty="0" smtClean="0">
                          <a:solidFill>
                            <a:schemeClr val="bg1"/>
                          </a:solidFill>
                          <a:latin typeface="微软雅黑" panose="020B0503020204020204" pitchFamily="34" charset="-122"/>
                          <a:ea typeface="微软雅黑" panose="020B0503020204020204" pitchFamily="34" charset="-122"/>
                        </a:rPr>
                        <a:t>硬盘剩余空间至少</a:t>
                      </a:r>
                      <a:r>
                        <a:rPr lang="en-US" altLang="zh-CN" sz="1800" dirty="0" smtClean="0">
                          <a:solidFill>
                            <a:schemeClr val="bg1"/>
                          </a:solidFill>
                          <a:latin typeface="微软雅黑" panose="020B0503020204020204" pitchFamily="34" charset="-122"/>
                          <a:ea typeface="微软雅黑" panose="020B0503020204020204" pitchFamily="34" charset="-122"/>
                        </a:rPr>
                        <a:t>1GB</a:t>
                      </a:r>
                      <a:endParaRPr lang="zh-CN" altLang="zh-CN" sz="1800" dirty="0" smtClean="0">
                        <a:solidFill>
                          <a:schemeClr val="bg1"/>
                        </a:solidFill>
                        <a:latin typeface="微软雅黑" panose="020B0503020204020204" pitchFamily="34" charset="-122"/>
                        <a:ea typeface="微软雅黑" panose="020B0503020204020204" pitchFamily="34" charset="-122"/>
                      </a:endParaRPr>
                    </a:p>
                    <a:p>
                      <a:r>
                        <a:rPr lang="en-US" altLang="zh-CN" sz="1800" dirty="0" smtClean="0">
                          <a:solidFill>
                            <a:schemeClr val="bg1"/>
                          </a:solidFill>
                          <a:latin typeface="微软雅黑" panose="020B0503020204020204" pitchFamily="34" charset="-122"/>
                          <a:ea typeface="微软雅黑" panose="020B0503020204020204" pitchFamily="34" charset="-122"/>
                        </a:rPr>
                        <a:t>5. </a:t>
                      </a:r>
                      <a:r>
                        <a:rPr lang="zh-CN" altLang="zh-CN" sz="1800" dirty="0" smtClean="0">
                          <a:solidFill>
                            <a:schemeClr val="bg1"/>
                          </a:solidFill>
                          <a:latin typeface="微软雅黑" panose="020B0503020204020204" pitchFamily="34" charset="-122"/>
                          <a:ea typeface="微软雅黑" panose="020B0503020204020204" pitchFamily="34" charset="-122"/>
                        </a:rPr>
                        <a:t>权限</a:t>
                      </a:r>
                      <a:r>
                        <a:rPr lang="en-US" altLang="zh-CN" sz="1800" dirty="0" smtClean="0">
                          <a:solidFill>
                            <a:schemeClr val="bg1"/>
                          </a:solidFill>
                          <a:latin typeface="微软雅黑" panose="020B0503020204020204" pitchFamily="34" charset="-122"/>
                          <a:ea typeface="微软雅黑" panose="020B0503020204020204" pitchFamily="34" charset="-122"/>
                        </a:rPr>
                        <a:t>SQL</a:t>
                      </a:r>
                      <a:r>
                        <a:rPr lang="zh-CN" altLang="zh-CN" sz="1800" dirty="0" smtClean="0">
                          <a:solidFill>
                            <a:schemeClr val="bg1"/>
                          </a:solidFill>
                          <a:latin typeface="微软雅黑" panose="020B0503020204020204" pitchFamily="34" charset="-122"/>
                          <a:ea typeface="微软雅黑" panose="020B0503020204020204" pitchFamily="34" charset="-122"/>
                        </a:rPr>
                        <a:t>有建表，备份权限</a:t>
                      </a:r>
                    </a:p>
                  </a:txBody>
                  <a:tcPr/>
                </a:tc>
                <a:tc>
                  <a:txBody>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2</a:t>
                      </a:r>
                      <a:r>
                        <a:rPr lang="zh-CN" altLang="zh-CN" sz="2000" b="1" dirty="0" smtClean="0">
                          <a:solidFill>
                            <a:schemeClr val="bg1"/>
                          </a:solidFill>
                          <a:latin typeface="微软雅黑" panose="020B0503020204020204" pitchFamily="34" charset="-122"/>
                          <a:ea typeface="微软雅黑" panose="020B0503020204020204" pitchFamily="34" charset="-122"/>
                        </a:rPr>
                        <a:t>支持软件</a:t>
                      </a:r>
                    </a:p>
                    <a:p>
                      <a:r>
                        <a:rPr lang="zh-CN" altLang="zh-CN" sz="1800" dirty="0" smtClean="0">
                          <a:solidFill>
                            <a:schemeClr val="bg1"/>
                          </a:solidFill>
                          <a:latin typeface="微软雅黑" panose="020B0503020204020204" pitchFamily="34" charset="-122"/>
                          <a:ea typeface="微软雅黑" panose="020B0503020204020204" pitchFamily="34" charset="-122"/>
                        </a:rPr>
                        <a:t>该软件用到的操作系统为</a:t>
                      </a:r>
                      <a:r>
                        <a:rPr lang="en-US" altLang="zh-CN" sz="1800" dirty="0" smtClean="0">
                          <a:solidFill>
                            <a:schemeClr val="bg1"/>
                          </a:solidFill>
                          <a:latin typeface="微软雅黑" panose="020B0503020204020204" pitchFamily="34" charset="-122"/>
                          <a:ea typeface="微软雅黑" panose="020B0503020204020204" pitchFamily="34" charset="-122"/>
                        </a:rPr>
                        <a:t>windows 7</a:t>
                      </a:r>
                      <a:r>
                        <a:rPr lang="zh-CN" altLang="zh-CN" sz="1800" dirty="0" smtClean="0">
                          <a:solidFill>
                            <a:schemeClr val="bg1"/>
                          </a:solidFill>
                          <a:latin typeface="微软雅黑" panose="020B0503020204020204" pitchFamily="34" charset="-122"/>
                          <a:ea typeface="微软雅黑" panose="020B0503020204020204" pitchFamily="34" charset="-122"/>
                        </a:rPr>
                        <a:t>，</a:t>
                      </a:r>
                      <a:endParaRPr lang="en-US" altLang="zh-CN" sz="1800" dirty="0" smtClean="0">
                        <a:solidFill>
                          <a:schemeClr val="bg1"/>
                        </a:solidFill>
                        <a:latin typeface="微软雅黑" panose="020B0503020204020204" pitchFamily="34" charset="-122"/>
                        <a:ea typeface="微软雅黑" panose="020B0503020204020204" pitchFamily="34" charset="-122"/>
                      </a:endParaRPr>
                    </a:p>
                    <a:p>
                      <a:r>
                        <a:rPr lang="zh-CN" altLang="zh-CN" sz="1800" dirty="0" smtClean="0">
                          <a:solidFill>
                            <a:schemeClr val="bg1"/>
                          </a:solidFill>
                          <a:latin typeface="微软雅黑" panose="020B0503020204020204" pitchFamily="34" charset="-122"/>
                          <a:ea typeface="微软雅黑" panose="020B0503020204020204" pitchFamily="34" charset="-122"/>
                        </a:rPr>
                        <a:t>支持软件为</a:t>
                      </a:r>
                      <a:r>
                        <a:rPr lang="en-US" altLang="zh-CN" sz="1800" dirty="0" smtClean="0">
                          <a:solidFill>
                            <a:schemeClr val="bg1"/>
                          </a:solidFill>
                          <a:latin typeface="微软雅黑" panose="020B0503020204020204" pitchFamily="34" charset="-122"/>
                          <a:ea typeface="微软雅黑" panose="020B0503020204020204" pitchFamily="34" charset="-122"/>
                        </a:rPr>
                        <a:t>Microsoft visual studio 2010</a:t>
                      </a:r>
                      <a:r>
                        <a:rPr lang="zh-CN" altLang="zh-CN" sz="1800" dirty="0" smtClean="0">
                          <a:solidFill>
                            <a:schemeClr val="bg1"/>
                          </a:solidFill>
                          <a:latin typeface="微软雅黑" panose="020B0503020204020204" pitchFamily="34" charset="-122"/>
                          <a:ea typeface="微软雅黑" panose="020B0503020204020204" pitchFamily="34" charset="-122"/>
                        </a:rPr>
                        <a:t>及以上版本的软件。</a:t>
                      </a:r>
                      <a:endParaRPr lang="en-US" altLang="zh-CN" sz="1800" dirty="0" smtClean="0">
                        <a:solidFill>
                          <a:schemeClr val="bg1"/>
                        </a:solidFill>
                        <a:latin typeface="微软雅黑" panose="020B0503020204020204" pitchFamily="34" charset="-122"/>
                        <a:ea typeface="微软雅黑" panose="020B0503020204020204" pitchFamily="34" charset="-122"/>
                      </a:endParaRPr>
                    </a:p>
                    <a:p>
                      <a:endParaRPr lang="zh-CN" altLang="en-US" dirty="0"/>
                    </a:p>
                  </a:txBody>
                  <a:tcPr/>
                </a:tc>
                <a:tc>
                  <a:txBody>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3</a:t>
                      </a:r>
                      <a:r>
                        <a:rPr lang="zh-CN" altLang="zh-CN" sz="2000" b="1" dirty="0" smtClean="0">
                          <a:solidFill>
                            <a:schemeClr val="bg1"/>
                          </a:solidFill>
                          <a:latin typeface="微软雅黑" panose="020B0503020204020204" pitchFamily="34" charset="-122"/>
                          <a:ea typeface="微软雅黑" panose="020B0503020204020204" pitchFamily="34" charset="-122"/>
                        </a:rPr>
                        <a:t>接口</a:t>
                      </a:r>
                    </a:p>
                    <a:p>
                      <a:r>
                        <a:rPr lang="zh-CN" altLang="zh-CN" sz="1800" dirty="0" smtClean="0">
                          <a:solidFill>
                            <a:schemeClr val="bg1"/>
                          </a:solidFill>
                          <a:latin typeface="微软雅黑" panose="020B0503020204020204" pitchFamily="34" charset="-122"/>
                          <a:ea typeface="微软雅黑" panose="020B0503020204020204" pitchFamily="34" charset="-122"/>
                        </a:rPr>
                        <a:t>该软件与</a:t>
                      </a:r>
                      <a:r>
                        <a:rPr lang="en-US" altLang="zh-CN" sz="1800" dirty="0" smtClean="0">
                          <a:solidFill>
                            <a:schemeClr val="bg1"/>
                          </a:solidFill>
                          <a:latin typeface="微软雅黑" panose="020B0503020204020204" pitchFamily="34" charset="-122"/>
                          <a:ea typeface="微软雅黑" panose="020B0503020204020204" pitchFamily="34" charset="-122"/>
                        </a:rPr>
                        <a:t>SQL server 20005</a:t>
                      </a:r>
                      <a:r>
                        <a:rPr lang="zh-CN" altLang="zh-CN" sz="1800" dirty="0" smtClean="0">
                          <a:solidFill>
                            <a:schemeClr val="bg1"/>
                          </a:solidFill>
                          <a:latin typeface="微软雅黑" panose="020B0503020204020204" pitchFamily="34" charset="-122"/>
                          <a:ea typeface="微软雅黑" panose="020B0503020204020204" pitchFamily="34" charset="-122"/>
                        </a:rPr>
                        <a:t>之间要建立数据库连接。</a:t>
                      </a:r>
                    </a:p>
                    <a:p>
                      <a:endParaRPr lang="zh-CN" altLang="en-US" dirty="0"/>
                    </a:p>
                  </a:txBody>
                  <a:tcPr/>
                </a:tc>
                <a:tc>
                  <a:txBody>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4</a:t>
                      </a:r>
                      <a:r>
                        <a:rPr lang="zh-CN" altLang="zh-CN" sz="2000" b="1" dirty="0" smtClean="0">
                          <a:solidFill>
                            <a:schemeClr val="bg1"/>
                          </a:solidFill>
                          <a:latin typeface="微软雅黑" panose="020B0503020204020204" pitchFamily="34" charset="-122"/>
                          <a:ea typeface="微软雅黑" panose="020B0503020204020204" pitchFamily="34" charset="-122"/>
                        </a:rPr>
                        <a:t>控制</a:t>
                      </a:r>
                    </a:p>
                    <a:p>
                      <a:r>
                        <a:rPr lang="zh-CN" altLang="zh-CN" sz="1800" dirty="0" smtClean="0">
                          <a:solidFill>
                            <a:schemeClr val="bg1"/>
                          </a:solidFill>
                          <a:latin typeface="微软雅黑" panose="020B0503020204020204" pitchFamily="34" charset="-122"/>
                          <a:ea typeface="微软雅黑" panose="020B0503020204020204" pitchFamily="34" charset="-122"/>
                        </a:rPr>
                        <a:t>控制该软件的运行需要</a:t>
                      </a:r>
                      <a:r>
                        <a:rPr lang="en-US" altLang="zh-CN" sz="1800" dirty="0" smtClean="0">
                          <a:solidFill>
                            <a:schemeClr val="bg1"/>
                          </a:solidFill>
                          <a:latin typeface="微软雅黑" panose="020B0503020204020204" pitchFamily="34" charset="-122"/>
                          <a:ea typeface="微软雅黑" panose="020B0503020204020204" pitchFamily="34" charset="-122"/>
                        </a:rPr>
                        <a:t>.NET</a:t>
                      </a:r>
                      <a:r>
                        <a:rPr lang="zh-CN" altLang="zh-CN" sz="1800" dirty="0" smtClean="0">
                          <a:solidFill>
                            <a:schemeClr val="bg1"/>
                          </a:solidFill>
                          <a:latin typeface="微软雅黑" panose="020B0503020204020204" pitchFamily="34" charset="-122"/>
                          <a:ea typeface="微软雅黑" panose="020B0503020204020204" pitchFamily="34" charset="-122"/>
                        </a:rPr>
                        <a:t>集成开发环境的支持。</a:t>
                      </a:r>
                    </a:p>
                    <a:p>
                      <a:endParaRPr lang="zh-CN" altLang="en-US" dirty="0" smtClean="0"/>
                    </a:p>
                    <a:p>
                      <a:endParaRPr lang="zh-CN" altLang="en-US" dirty="0"/>
                    </a:p>
                  </a:txBody>
                  <a:tcPr/>
                </a:tc>
              </a:tr>
            </a:tbl>
          </a:graphicData>
        </a:graphic>
      </p:graphicFrame>
    </p:spTree>
    <p:extLst>
      <p:ext uri="{BB962C8B-B14F-4D97-AF65-F5344CB8AC3E}">
        <p14:creationId xmlns:p14="http://schemas.microsoft.com/office/powerpoint/2010/main" val="1751358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9" y="6259228"/>
            <a:ext cx="12187227" cy="598771"/>
          </a:xfrm>
          <a:custGeom>
            <a:avLst/>
            <a:gdLst>
              <a:gd name="connsiteX0" fmla="*/ 4779236 w 12187227"/>
              <a:gd name="connsiteY0" fmla="*/ 0 h 598771"/>
              <a:gd name="connsiteX1" fmla="*/ 12187227 w 12187227"/>
              <a:gd name="connsiteY1" fmla="*/ 598771 h 598771"/>
              <a:gd name="connsiteX2" fmla="*/ 0 w 12187227"/>
              <a:gd name="connsiteY2" fmla="*/ 598771 h 598771"/>
              <a:gd name="connsiteX3" fmla="*/ 4779236 w 12187227"/>
              <a:gd name="connsiteY3" fmla="*/ 0 h 598771"/>
            </a:gdLst>
            <a:ahLst/>
            <a:cxnLst>
              <a:cxn ang="0">
                <a:pos x="connsiteX0" y="connsiteY0"/>
              </a:cxn>
              <a:cxn ang="0">
                <a:pos x="connsiteX1" y="connsiteY1"/>
              </a:cxn>
              <a:cxn ang="0">
                <a:pos x="connsiteX2" y="connsiteY2"/>
              </a:cxn>
              <a:cxn ang="0">
                <a:pos x="connsiteX3" y="connsiteY3"/>
              </a:cxn>
            </a:cxnLst>
            <a:rect l="l" t="t" r="r" b="b"/>
            <a:pathLst>
              <a:path w="12187227" h="598771">
                <a:moveTo>
                  <a:pt x="4779236" y="0"/>
                </a:moveTo>
                <a:lnTo>
                  <a:pt x="12187227" y="598771"/>
                </a:lnTo>
                <a:lnTo>
                  <a:pt x="0" y="598771"/>
                </a:lnTo>
                <a:lnTo>
                  <a:pt x="4779236" y="0"/>
                </a:lnTo>
                <a:close/>
              </a:path>
            </a:pathLst>
          </a:cu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9803" y="6259228"/>
            <a:ext cx="4803336" cy="598771"/>
          </a:xfrm>
          <a:custGeom>
            <a:avLst/>
            <a:gdLst>
              <a:gd name="connsiteX0" fmla="*/ 576 w 4789349"/>
              <a:gd name="connsiteY0" fmla="*/ 0 h 985837"/>
              <a:gd name="connsiteX1" fmla="*/ 4789349 w 4789349"/>
              <a:gd name="connsiteY1" fmla="*/ 387066 h 985837"/>
              <a:gd name="connsiteX2" fmla="*/ 10113 w 4789349"/>
              <a:gd name="connsiteY2" fmla="*/ 985837 h 985837"/>
              <a:gd name="connsiteX3" fmla="*/ 5340 w 4789349"/>
              <a:gd name="connsiteY3" fmla="*/ 985837 h 985837"/>
              <a:gd name="connsiteX4" fmla="*/ 576 w 4789349"/>
              <a:gd name="connsiteY4" fmla="*/ 0 h 985837"/>
              <a:gd name="connsiteX0" fmla="*/ 9523 w 4784009"/>
              <a:gd name="connsiteY0" fmla="*/ 155859 h 598771"/>
              <a:gd name="connsiteX1" fmla="*/ 4784009 w 4784009"/>
              <a:gd name="connsiteY1" fmla="*/ 0 h 598771"/>
              <a:gd name="connsiteX2" fmla="*/ 4773 w 4784009"/>
              <a:gd name="connsiteY2" fmla="*/ 598771 h 598771"/>
              <a:gd name="connsiteX3" fmla="*/ 0 w 4784009"/>
              <a:gd name="connsiteY3" fmla="*/ 598771 h 598771"/>
              <a:gd name="connsiteX4" fmla="*/ 9523 w 4784009"/>
              <a:gd name="connsiteY4" fmla="*/ 155859 h 598771"/>
              <a:gd name="connsiteX0" fmla="*/ 275 w 4803336"/>
              <a:gd name="connsiteY0" fmla="*/ 155859 h 598771"/>
              <a:gd name="connsiteX1" fmla="*/ 4803336 w 4803336"/>
              <a:gd name="connsiteY1" fmla="*/ 0 h 598771"/>
              <a:gd name="connsiteX2" fmla="*/ 24100 w 4803336"/>
              <a:gd name="connsiteY2" fmla="*/ 598771 h 598771"/>
              <a:gd name="connsiteX3" fmla="*/ 19327 w 4803336"/>
              <a:gd name="connsiteY3" fmla="*/ 598771 h 598771"/>
              <a:gd name="connsiteX4" fmla="*/ 275 w 4803336"/>
              <a:gd name="connsiteY4" fmla="*/ 155859 h 59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336" h="598771">
                <a:moveTo>
                  <a:pt x="275" y="155859"/>
                </a:moveTo>
                <a:lnTo>
                  <a:pt x="4803336" y="0"/>
                </a:lnTo>
                <a:lnTo>
                  <a:pt x="24100" y="598771"/>
                </a:lnTo>
                <a:lnTo>
                  <a:pt x="19327" y="598771"/>
                </a:lnTo>
                <a:cubicBezTo>
                  <a:pt x="22502" y="270159"/>
                  <a:pt x="-2900" y="484471"/>
                  <a:pt x="275" y="155859"/>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9803" y="-5"/>
            <a:ext cx="8925203" cy="2514605"/>
          </a:xfrm>
          <a:prstGeom prst="rtTriangle">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腰三角形 17"/>
          <p:cNvSpPr/>
          <p:nvPr/>
        </p:nvSpPr>
        <p:spPr>
          <a:xfrm>
            <a:off x="8062913" y="408535"/>
            <a:ext cx="4162425" cy="5600700"/>
          </a:xfrm>
          <a:custGeom>
            <a:avLst/>
            <a:gdLst>
              <a:gd name="connsiteX0" fmla="*/ 0 w 2857500"/>
              <a:gd name="connsiteY0" fmla="*/ 457200 h 457200"/>
              <a:gd name="connsiteX1" fmla="*/ 1428750 w 2857500"/>
              <a:gd name="connsiteY1" fmla="*/ 0 h 457200"/>
              <a:gd name="connsiteX2" fmla="*/ 2857500 w 2857500"/>
              <a:gd name="connsiteY2" fmla="*/ 457200 h 457200"/>
              <a:gd name="connsiteX3" fmla="*/ 0 w 2857500"/>
              <a:gd name="connsiteY3" fmla="*/ 457200 h 457200"/>
              <a:gd name="connsiteX0" fmla="*/ 0 w 3186113"/>
              <a:gd name="connsiteY0" fmla="*/ 1042988 h 1042988"/>
              <a:gd name="connsiteX1" fmla="*/ 3186113 w 3186113"/>
              <a:gd name="connsiteY1" fmla="*/ 0 h 1042988"/>
              <a:gd name="connsiteX2" fmla="*/ 2857500 w 3186113"/>
              <a:gd name="connsiteY2" fmla="*/ 1042988 h 1042988"/>
              <a:gd name="connsiteX3" fmla="*/ 0 w 3186113"/>
              <a:gd name="connsiteY3" fmla="*/ 1042988 h 1042988"/>
              <a:gd name="connsiteX0" fmla="*/ 0 w 4143376"/>
              <a:gd name="connsiteY0" fmla="*/ 942976 h 1042988"/>
              <a:gd name="connsiteX1" fmla="*/ 4143376 w 4143376"/>
              <a:gd name="connsiteY1" fmla="*/ 0 h 1042988"/>
              <a:gd name="connsiteX2" fmla="*/ 3814763 w 4143376"/>
              <a:gd name="connsiteY2" fmla="*/ 1042988 h 1042988"/>
              <a:gd name="connsiteX3" fmla="*/ 0 w 4143376"/>
              <a:gd name="connsiteY3" fmla="*/ 942976 h 1042988"/>
              <a:gd name="connsiteX0" fmla="*/ 0 w 4186238"/>
              <a:gd name="connsiteY0" fmla="*/ 928688 h 1042988"/>
              <a:gd name="connsiteX1" fmla="*/ 4186238 w 4186238"/>
              <a:gd name="connsiteY1" fmla="*/ 0 h 1042988"/>
              <a:gd name="connsiteX2" fmla="*/ 3857625 w 4186238"/>
              <a:gd name="connsiteY2" fmla="*/ 1042988 h 1042988"/>
              <a:gd name="connsiteX3" fmla="*/ 0 w 4186238"/>
              <a:gd name="connsiteY3" fmla="*/ 928688 h 1042988"/>
              <a:gd name="connsiteX0" fmla="*/ 0 w 4186238"/>
              <a:gd name="connsiteY0" fmla="*/ 928688 h 1485900"/>
              <a:gd name="connsiteX1" fmla="*/ 4186238 w 4186238"/>
              <a:gd name="connsiteY1" fmla="*/ 0 h 1485900"/>
              <a:gd name="connsiteX2" fmla="*/ 4143375 w 4186238"/>
              <a:gd name="connsiteY2" fmla="*/ 1485900 h 1485900"/>
              <a:gd name="connsiteX3" fmla="*/ 0 w 4186238"/>
              <a:gd name="connsiteY3" fmla="*/ 928688 h 1485900"/>
              <a:gd name="connsiteX0" fmla="*/ 0 w 4171951"/>
              <a:gd name="connsiteY0" fmla="*/ 914401 h 1471613"/>
              <a:gd name="connsiteX1" fmla="*/ 4171951 w 4171951"/>
              <a:gd name="connsiteY1" fmla="*/ 0 h 1471613"/>
              <a:gd name="connsiteX2" fmla="*/ 4143375 w 4171951"/>
              <a:gd name="connsiteY2" fmla="*/ 1471613 h 1471613"/>
              <a:gd name="connsiteX3" fmla="*/ 0 w 4171951"/>
              <a:gd name="connsiteY3" fmla="*/ 914401 h 1471613"/>
              <a:gd name="connsiteX0" fmla="*/ 0 w 4171951"/>
              <a:gd name="connsiteY0" fmla="*/ 914401 h 1557338"/>
              <a:gd name="connsiteX1" fmla="*/ 4171951 w 4171951"/>
              <a:gd name="connsiteY1" fmla="*/ 0 h 1557338"/>
              <a:gd name="connsiteX2" fmla="*/ 4143375 w 4171951"/>
              <a:gd name="connsiteY2" fmla="*/ 1557338 h 1557338"/>
              <a:gd name="connsiteX3" fmla="*/ 0 w 4171951"/>
              <a:gd name="connsiteY3" fmla="*/ 914401 h 1557338"/>
              <a:gd name="connsiteX0" fmla="*/ 0 w 4171951"/>
              <a:gd name="connsiteY0" fmla="*/ 914401 h 5500688"/>
              <a:gd name="connsiteX1" fmla="*/ 4171951 w 4171951"/>
              <a:gd name="connsiteY1" fmla="*/ 0 h 5500688"/>
              <a:gd name="connsiteX2" fmla="*/ 4143375 w 4171951"/>
              <a:gd name="connsiteY2" fmla="*/ 5500688 h 5500688"/>
              <a:gd name="connsiteX3" fmla="*/ 0 w 4171951"/>
              <a:gd name="connsiteY3" fmla="*/ 914401 h 5500688"/>
              <a:gd name="connsiteX0" fmla="*/ 0 w 4171951"/>
              <a:gd name="connsiteY0" fmla="*/ 914401 h 5543550"/>
              <a:gd name="connsiteX1" fmla="*/ 4171951 w 4171951"/>
              <a:gd name="connsiteY1" fmla="*/ 0 h 5543550"/>
              <a:gd name="connsiteX2" fmla="*/ 4143375 w 4171951"/>
              <a:gd name="connsiteY2" fmla="*/ 5543550 h 5543550"/>
              <a:gd name="connsiteX3" fmla="*/ 0 w 4171951"/>
              <a:gd name="connsiteY3" fmla="*/ 914401 h 5543550"/>
              <a:gd name="connsiteX0" fmla="*/ 0 w 4152901"/>
              <a:gd name="connsiteY0" fmla="*/ 933451 h 5543550"/>
              <a:gd name="connsiteX1" fmla="*/ 4152901 w 4152901"/>
              <a:gd name="connsiteY1" fmla="*/ 0 h 5543550"/>
              <a:gd name="connsiteX2" fmla="*/ 4124325 w 4152901"/>
              <a:gd name="connsiteY2" fmla="*/ 5543550 h 5543550"/>
              <a:gd name="connsiteX3" fmla="*/ 0 w 4152901"/>
              <a:gd name="connsiteY3" fmla="*/ 933451 h 5543550"/>
              <a:gd name="connsiteX0" fmla="*/ 0 w 4152901"/>
              <a:gd name="connsiteY0" fmla="*/ 933451 h 5600700"/>
              <a:gd name="connsiteX1" fmla="*/ 4152901 w 4152901"/>
              <a:gd name="connsiteY1" fmla="*/ 0 h 5600700"/>
              <a:gd name="connsiteX2" fmla="*/ 4124325 w 4152901"/>
              <a:gd name="connsiteY2" fmla="*/ 5600700 h 5600700"/>
              <a:gd name="connsiteX3" fmla="*/ 0 w 4152901"/>
              <a:gd name="connsiteY3" fmla="*/ 933451 h 5600700"/>
              <a:gd name="connsiteX0" fmla="*/ 0 w 4162425"/>
              <a:gd name="connsiteY0" fmla="*/ 933451 h 5600700"/>
              <a:gd name="connsiteX1" fmla="*/ 4152901 w 4162425"/>
              <a:gd name="connsiteY1" fmla="*/ 0 h 5600700"/>
              <a:gd name="connsiteX2" fmla="*/ 4162425 w 4162425"/>
              <a:gd name="connsiteY2" fmla="*/ 5600700 h 5600700"/>
              <a:gd name="connsiteX3" fmla="*/ 0 w 4162425"/>
              <a:gd name="connsiteY3" fmla="*/ 933451 h 5600700"/>
            </a:gdLst>
            <a:ahLst/>
            <a:cxnLst>
              <a:cxn ang="0">
                <a:pos x="connsiteX0" y="connsiteY0"/>
              </a:cxn>
              <a:cxn ang="0">
                <a:pos x="connsiteX1" y="connsiteY1"/>
              </a:cxn>
              <a:cxn ang="0">
                <a:pos x="connsiteX2" y="connsiteY2"/>
              </a:cxn>
              <a:cxn ang="0">
                <a:pos x="connsiteX3" y="connsiteY3"/>
              </a:cxn>
            </a:cxnLst>
            <a:rect l="l" t="t" r="r" b="b"/>
            <a:pathLst>
              <a:path w="4162425" h="5600700">
                <a:moveTo>
                  <a:pt x="0" y="933451"/>
                </a:moveTo>
                <a:lnTo>
                  <a:pt x="4152901" y="0"/>
                </a:lnTo>
                <a:cubicBezTo>
                  <a:pt x="4156076" y="1866900"/>
                  <a:pt x="4159250" y="3733800"/>
                  <a:pt x="4162425" y="5600700"/>
                </a:cubicBezTo>
                <a:lnTo>
                  <a:pt x="0" y="933451"/>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9044" y="1416607"/>
            <a:ext cx="12206280" cy="5048518"/>
          </a:xfrm>
          <a:custGeom>
            <a:avLst/>
            <a:gdLst>
              <a:gd name="connsiteX0" fmla="*/ 0 w 2814637"/>
              <a:gd name="connsiteY0" fmla="*/ 0 h 3643312"/>
              <a:gd name="connsiteX1" fmla="*/ 2814637 w 2814637"/>
              <a:gd name="connsiteY1" fmla="*/ 0 h 3643312"/>
              <a:gd name="connsiteX2" fmla="*/ 2814637 w 2814637"/>
              <a:gd name="connsiteY2" fmla="*/ 3643312 h 3643312"/>
              <a:gd name="connsiteX3" fmla="*/ 0 w 2814637"/>
              <a:gd name="connsiteY3" fmla="*/ 3643312 h 3643312"/>
              <a:gd name="connsiteX4" fmla="*/ 0 w 2814637"/>
              <a:gd name="connsiteY4" fmla="*/ 0 h 3643312"/>
              <a:gd name="connsiteX0" fmla="*/ 0 w 4029074"/>
              <a:gd name="connsiteY0" fmla="*/ 1285876 h 4929188"/>
              <a:gd name="connsiteX1" fmla="*/ 4029074 w 4029074"/>
              <a:gd name="connsiteY1" fmla="*/ 0 h 4929188"/>
              <a:gd name="connsiteX2" fmla="*/ 2814637 w 4029074"/>
              <a:gd name="connsiteY2" fmla="*/ 4929188 h 4929188"/>
              <a:gd name="connsiteX3" fmla="*/ 0 w 4029074"/>
              <a:gd name="connsiteY3" fmla="*/ 4929188 h 4929188"/>
              <a:gd name="connsiteX4" fmla="*/ 0 w 4029074"/>
              <a:gd name="connsiteY4" fmla="*/ 1285876 h 4929188"/>
              <a:gd name="connsiteX0" fmla="*/ 0 w 4029074"/>
              <a:gd name="connsiteY0" fmla="*/ 1285876 h 6000750"/>
              <a:gd name="connsiteX1" fmla="*/ 4029074 w 4029074"/>
              <a:gd name="connsiteY1" fmla="*/ 0 h 6000750"/>
              <a:gd name="connsiteX2" fmla="*/ 4000499 w 4029074"/>
              <a:gd name="connsiteY2" fmla="*/ 6000750 h 6000750"/>
              <a:gd name="connsiteX3" fmla="*/ 0 w 4029074"/>
              <a:gd name="connsiteY3" fmla="*/ 4929188 h 6000750"/>
              <a:gd name="connsiteX4" fmla="*/ 0 w 4029074"/>
              <a:gd name="connsiteY4" fmla="*/ 1285876 h 6000750"/>
              <a:gd name="connsiteX0" fmla="*/ 0 w 4043362"/>
              <a:gd name="connsiteY0" fmla="*/ 1285876 h 6072188"/>
              <a:gd name="connsiteX1" fmla="*/ 4029074 w 4043362"/>
              <a:gd name="connsiteY1" fmla="*/ 0 h 6072188"/>
              <a:gd name="connsiteX2" fmla="*/ 4043362 w 4043362"/>
              <a:gd name="connsiteY2" fmla="*/ 6072188 h 6072188"/>
              <a:gd name="connsiteX3" fmla="*/ 0 w 4043362"/>
              <a:gd name="connsiteY3" fmla="*/ 4929188 h 6072188"/>
              <a:gd name="connsiteX4" fmla="*/ 0 w 4043362"/>
              <a:gd name="connsiteY4" fmla="*/ 1285876 h 6072188"/>
              <a:gd name="connsiteX0" fmla="*/ 0 w 4043362"/>
              <a:gd name="connsiteY0" fmla="*/ 1414464 h 6200776"/>
              <a:gd name="connsiteX1" fmla="*/ 4029074 w 4043362"/>
              <a:gd name="connsiteY1" fmla="*/ 0 h 6200776"/>
              <a:gd name="connsiteX2" fmla="*/ 4043362 w 4043362"/>
              <a:gd name="connsiteY2" fmla="*/ 6200776 h 6200776"/>
              <a:gd name="connsiteX3" fmla="*/ 0 w 4043362"/>
              <a:gd name="connsiteY3" fmla="*/ 5057776 h 6200776"/>
              <a:gd name="connsiteX4" fmla="*/ 0 w 4043362"/>
              <a:gd name="connsiteY4" fmla="*/ 1414464 h 6200776"/>
              <a:gd name="connsiteX0" fmla="*/ 0 w 4029809"/>
              <a:gd name="connsiteY0" fmla="*/ 1414464 h 6015039"/>
              <a:gd name="connsiteX1" fmla="*/ 4029074 w 4029809"/>
              <a:gd name="connsiteY1" fmla="*/ 0 h 6015039"/>
              <a:gd name="connsiteX2" fmla="*/ 4018480 w 4029809"/>
              <a:gd name="connsiteY2" fmla="*/ 6015039 h 6015039"/>
              <a:gd name="connsiteX3" fmla="*/ 0 w 4029809"/>
              <a:gd name="connsiteY3" fmla="*/ 5057776 h 6015039"/>
              <a:gd name="connsiteX4" fmla="*/ 0 w 4029809"/>
              <a:gd name="connsiteY4" fmla="*/ 1414464 h 6015039"/>
              <a:gd name="connsiteX0" fmla="*/ 0 w 4030921"/>
              <a:gd name="connsiteY0" fmla="*/ 1414464 h 5849866"/>
              <a:gd name="connsiteX1" fmla="*/ 4029074 w 4030921"/>
              <a:gd name="connsiteY1" fmla="*/ 0 h 5849866"/>
              <a:gd name="connsiteX2" fmla="*/ 4030921 w 4030921"/>
              <a:gd name="connsiteY2" fmla="*/ 5849866 h 5849866"/>
              <a:gd name="connsiteX3" fmla="*/ 0 w 4030921"/>
              <a:gd name="connsiteY3" fmla="*/ 5057776 h 5849866"/>
              <a:gd name="connsiteX4" fmla="*/ 0 w 4030921"/>
              <a:gd name="connsiteY4" fmla="*/ 1414464 h 5849866"/>
              <a:gd name="connsiteX0" fmla="*/ 0 w 4030921"/>
              <a:gd name="connsiteY0" fmla="*/ 1235527 h 5670929"/>
              <a:gd name="connsiteX1" fmla="*/ 4029074 w 4030921"/>
              <a:gd name="connsiteY1" fmla="*/ 0 h 5670929"/>
              <a:gd name="connsiteX2" fmla="*/ 4030921 w 4030921"/>
              <a:gd name="connsiteY2" fmla="*/ 5670929 h 5670929"/>
              <a:gd name="connsiteX3" fmla="*/ 0 w 4030921"/>
              <a:gd name="connsiteY3" fmla="*/ 4878839 h 5670929"/>
              <a:gd name="connsiteX4" fmla="*/ 0 w 4030921"/>
              <a:gd name="connsiteY4" fmla="*/ 1235527 h 5670929"/>
              <a:gd name="connsiteX0" fmla="*/ 0 w 4030921"/>
              <a:gd name="connsiteY0" fmla="*/ 1276821 h 5712223"/>
              <a:gd name="connsiteX1" fmla="*/ 4015127 w 4030921"/>
              <a:gd name="connsiteY1" fmla="*/ 0 h 5712223"/>
              <a:gd name="connsiteX2" fmla="*/ 4030921 w 4030921"/>
              <a:gd name="connsiteY2" fmla="*/ 5712223 h 5712223"/>
              <a:gd name="connsiteX3" fmla="*/ 0 w 4030921"/>
              <a:gd name="connsiteY3" fmla="*/ 4920133 h 5712223"/>
              <a:gd name="connsiteX4" fmla="*/ 0 w 4030921"/>
              <a:gd name="connsiteY4" fmla="*/ 1276821 h 5712223"/>
              <a:gd name="connsiteX0" fmla="*/ 0 w 4030921"/>
              <a:gd name="connsiteY0" fmla="*/ 1276821 h 5767281"/>
              <a:gd name="connsiteX1" fmla="*/ 4015127 w 4030921"/>
              <a:gd name="connsiteY1" fmla="*/ 0 h 5767281"/>
              <a:gd name="connsiteX2" fmla="*/ 4030921 w 4030921"/>
              <a:gd name="connsiteY2" fmla="*/ 5767281 h 5767281"/>
              <a:gd name="connsiteX3" fmla="*/ 0 w 4030921"/>
              <a:gd name="connsiteY3" fmla="*/ 4920133 h 5767281"/>
              <a:gd name="connsiteX4" fmla="*/ 0 w 4030921"/>
              <a:gd name="connsiteY4" fmla="*/ 1276821 h 576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0921" h="5767281">
                <a:moveTo>
                  <a:pt x="0" y="1276821"/>
                </a:moveTo>
                <a:lnTo>
                  <a:pt x="4015127" y="0"/>
                </a:lnTo>
                <a:cubicBezTo>
                  <a:pt x="4019890" y="2024063"/>
                  <a:pt x="4026158" y="3743218"/>
                  <a:pt x="4030921" y="5767281"/>
                </a:cubicBezTo>
                <a:lnTo>
                  <a:pt x="0" y="4920133"/>
                </a:lnTo>
                <a:lnTo>
                  <a:pt x="0" y="1276821"/>
                </a:lnTo>
                <a:close/>
              </a:path>
            </a:pathLst>
          </a:custGeom>
          <a:solidFill>
            <a:schemeClr val="accent1">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1</a:t>
            </a:r>
            <a:r>
              <a:rPr lang="zh-CN" altLang="en-US" sz="2800" dirty="0" smtClean="0">
                <a:latin typeface="微软雅黑" panose="020B0503020204020204" pitchFamily="34" charset="-122"/>
                <a:ea typeface="微软雅黑" panose="020B0503020204020204" pitchFamily="34" charset="-122"/>
              </a:rPr>
              <a:t>、系统功能模块图</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、系统</a:t>
            </a:r>
            <a:r>
              <a:rPr lang="en-US" altLang="zh-CN" sz="2800" dirty="0" smtClean="0">
                <a:latin typeface="微软雅黑" panose="020B0503020204020204" pitchFamily="34" charset="-122"/>
                <a:ea typeface="微软雅黑" panose="020B0503020204020204" pitchFamily="34" charset="-122"/>
              </a:rPr>
              <a:t>E-R</a:t>
            </a:r>
            <a:r>
              <a:rPr lang="zh-CN" altLang="en-US" sz="2800" dirty="0" smtClean="0">
                <a:latin typeface="微软雅黑" panose="020B0503020204020204" pitchFamily="34" charset="-122"/>
                <a:ea typeface="微软雅黑" panose="020B0503020204020204" pitchFamily="34" charset="-122"/>
              </a:rPr>
              <a:t>图</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3</a:t>
            </a:r>
            <a:r>
              <a:rPr lang="zh-CN" altLang="en-US" sz="2800" dirty="0" smtClean="0">
                <a:latin typeface="微软雅黑" panose="020B0503020204020204" pitchFamily="34" charset="-122"/>
                <a:ea typeface="微软雅黑" panose="020B0503020204020204" pitchFamily="34" charset="-122"/>
              </a:rPr>
              <a:t>、业务流程图</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4</a:t>
            </a:r>
            <a:r>
              <a:rPr lang="zh-CN" altLang="en-US" sz="2800" dirty="0" smtClean="0">
                <a:latin typeface="微软雅黑" panose="020B0503020204020204" pitchFamily="34" charset="-122"/>
                <a:ea typeface="微软雅黑" panose="020B0503020204020204" pitchFamily="34" charset="-122"/>
              </a:rPr>
              <a:t>、数据流图</a:t>
            </a:r>
            <a:endParaRPr lang="zh-CN" altLang="en-US" sz="2800"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764" y="57147"/>
            <a:ext cx="6469958" cy="923330"/>
            <a:chOff x="-4764" y="57147"/>
            <a:chExt cx="6469958" cy="923330"/>
          </a:xfrm>
        </p:grpSpPr>
        <p:sp>
          <p:nvSpPr>
            <p:cNvPr id="27" name="文本框 26"/>
            <p:cNvSpPr txBox="1"/>
            <p:nvPr/>
          </p:nvSpPr>
          <p:spPr>
            <a:xfrm>
              <a:off x="1040170" y="57147"/>
              <a:ext cx="5425024" cy="923330"/>
            </a:xfrm>
            <a:prstGeom prst="rect">
              <a:avLst/>
            </a:prstGeom>
            <a:noFill/>
          </p:spPr>
          <p:txBody>
            <a:bodyPr wrap="square" rtlCol="0">
              <a:spAutoFit/>
            </a:bodyPr>
            <a:lstStyle/>
            <a:p>
              <a:r>
                <a:rPr lang="zh-CN" altLang="en-US" sz="5400" b="1" dirty="0" smtClean="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rPr>
                <a:t>系统需求分析</a:t>
              </a:r>
              <a:endParaRPr lang="zh-CN" altLang="en-US" sz="5400" b="1" dirty="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28" name="组合 27"/>
            <p:cNvGrpSpPr/>
            <p:nvPr/>
          </p:nvGrpSpPr>
          <p:grpSpPr>
            <a:xfrm>
              <a:off x="-4764" y="57152"/>
              <a:ext cx="981293" cy="914399"/>
              <a:chOff x="-4764" y="57152"/>
              <a:chExt cx="981293" cy="914399"/>
            </a:xfrm>
          </p:grpSpPr>
          <p:sp>
            <p:nvSpPr>
              <p:cNvPr id="29" name="矩形 28"/>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764" y="57152"/>
                <a:ext cx="704852" cy="914399"/>
                <a:chOff x="-4764" y="57152"/>
                <a:chExt cx="704852" cy="914399"/>
              </a:xfrm>
            </p:grpSpPr>
            <p:sp>
              <p:nvSpPr>
                <p:cNvPr id="31" name="矩形 30"/>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6372" y="57152"/>
                  <a:ext cx="575833" cy="914399"/>
                  <a:chOff x="86372" y="57152"/>
                  <a:chExt cx="575833" cy="914399"/>
                </a:xfrm>
              </p:grpSpPr>
              <p:sp>
                <p:nvSpPr>
                  <p:cNvPr id="33" name="文本框 32"/>
                  <p:cNvSpPr txBox="1"/>
                  <p:nvPr/>
                </p:nvSpPr>
                <p:spPr>
                  <a:xfrm>
                    <a:off x="124255" y="57152"/>
                    <a:ext cx="332509" cy="769441"/>
                  </a:xfrm>
                  <a:prstGeom prst="rect">
                    <a:avLst/>
                  </a:prstGeom>
                  <a:noFill/>
                </p:spPr>
                <p:txBody>
                  <a:bodyPr wrap="square" rtlCol="0">
                    <a:spAutoFit/>
                  </a:bodyPr>
                  <a:lstStyle/>
                  <a:p>
                    <a:r>
                      <a:rPr lang="en-US" altLang="zh-CN" sz="44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34" name="文本框 33"/>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Tree>
    <p:extLst>
      <p:ext uri="{BB962C8B-B14F-4D97-AF65-F5344CB8AC3E}">
        <p14:creationId xmlns:p14="http://schemas.microsoft.com/office/powerpoint/2010/main" val="25750097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618" y="1030309"/>
            <a:ext cx="9003964" cy="5418553"/>
          </a:xfrm>
          <a:prstGeom prst="rect">
            <a:avLst/>
          </a:prstGeom>
        </p:spPr>
      </p:pic>
      <p:sp>
        <p:nvSpPr>
          <p:cNvPr id="3" name="文本框 2"/>
          <p:cNvSpPr txBox="1"/>
          <p:nvPr/>
        </p:nvSpPr>
        <p:spPr>
          <a:xfrm>
            <a:off x="4481849" y="347729"/>
            <a:ext cx="2709396" cy="523220"/>
          </a:xfrm>
          <a:prstGeom prst="rect">
            <a:avLst/>
          </a:prstGeom>
          <a:noFill/>
        </p:spPr>
        <p:txBody>
          <a:bodyPr wrap="none" rtlCol="0">
            <a:spAutoFit/>
          </a:bodyPr>
          <a:lstStyle/>
          <a:p>
            <a:r>
              <a:rPr lang="zh-CN" altLang="zh-CN" sz="2800" b="1" dirty="0">
                <a:solidFill>
                  <a:schemeClr val="bg1"/>
                </a:solidFill>
                <a:latin typeface="微软雅黑" panose="020B0503020204020204" pitchFamily="34" charset="-122"/>
                <a:ea typeface="微软雅黑" panose="020B0503020204020204" pitchFamily="34" charset="-122"/>
              </a:rPr>
              <a:t>系统功能模块图</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011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138" y="965870"/>
            <a:ext cx="7018986" cy="5562512"/>
          </a:xfrm>
          <a:prstGeom prst="rect">
            <a:avLst/>
          </a:prstGeom>
        </p:spPr>
      </p:pic>
      <p:sp>
        <p:nvSpPr>
          <p:cNvPr id="3" name="文本框 2"/>
          <p:cNvSpPr txBox="1"/>
          <p:nvPr/>
        </p:nvSpPr>
        <p:spPr>
          <a:xfrm>
            <a:off x="4945489" y="334851"/>
            <a:ext cx="1874231" cy="523220"/>
          </a:xfrm>
          <a:prstGeom prst="rect">
            <a:avLst/>
          </a:prstGeom>
          <a:noFill/>
        </p:spPr>
        <p:txBody>
          <a:bodyPr wrap="none" rtlCol="0">
            <a:spAutoFit/>
          </a:bodyPr>
          <a:lstStyle/>
          <a:p>
            <a:r>
              <a:rPr lang="zh-CN" altLang="zh-CN" sz="2800" b="1" dirty="0" smtClean="0">
                <a:solidFill>
                  <a:schemeClr val="bg1"/>
                </a:solidFill>
                <a:latin typeface="微软雅黑" panose="020B0503020204020204" pitchFamily="34" charset="-122"/>
                <a:ea typeface="微软雅黑" panose="020B0503020204020204" pitchFamily="34" charset="-122"/>
              </a:rPr>
              <a:t>系统</a:t>
            </a:r>
            <a:r>
              <a:rPr lang="en-US" altLang="zh-CN" sz="2800" b="1" dirty="0" smtClean="0">
                <a:solidFill>
                  <a:schemeClr val="bg1"/>
                </a:solidFill>
                <a:latin typeface="微软雅黑" panose="020B0503020204020204" pitchFamily="34" charset="-122"/>
                <a:ea typeface="微软雅黑" panose="020B0503020204020204" pitchFamily="34" charset="-122"/>
              </a:rPr>
              <a:t>E-R</a:t>
            </a:r>
            <a:r>
              <a:rPr lang="zh-CN" altLang="zh-CN" sz="2800" b="1" dirty="0" smtClean="0">
                <a:solidFill>
                  <a:schemeClr val="bg1"/>
                </a:solidFill>
                <a:latin typeface="微软雅黑" panose="020B0503020204020204" pitchFamily="34" charset="-122"/>
                <a:ea typeface="微软雅黑" panose="020B0503020204020204" pitchFamily="34" charset="-122"/>
              </a:rPr>
              <a:t>图</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0487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290" y="1191156"/>
            <a:ext cx="7018986" cy="5111940"/>
          </a:xfrm>
          <a:prstGeom prst="rect">
            <a:avLst/>
          </a:prstGeom>
        </p:spPr>
      </p:pic>
      <p:sp>
        <p:nvSpPr>
          <p:cNvPr id="3" name="文本框 2"/>
          <p:cNvSpPr txBox="1"/>
          <p:nvPr/>
        </p:nvSpPr>
        <p:spPr>
          <a:xfrm>
            <a:off x="4945489" y="334851"/>
            <a:ext cx="2667718" cy="523220"/>
          </a:xfrm>
          <a:prstGeom prst="rect">
            <a:avLst/>
          </a:prstGeom>
          <a:noFill/>
        </p:spPr>
        <p:txBody>
          <a:bodyPr wrap="non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1 </a:t>
            </a:r>
            <a:r>
              <a:rPr lang="zh-CN" altLang="en-US" sz="2800" b="1" dirty="0" smtClean="0">
                <a:solidFill>
                  <a:schemeClr val="bg1"/>
                </a:solidFill>
                <a:latin typeface="微软雅黑" panose="020B0503020204020204" pitchFamily="34" charset="-122"/>
                <a:ea typeface="微软雅黑" panose="020B0503020204020204" pitchFamily="34" charset="-122"/>
              </a:rPr>
              <a:t>登陆数据流图</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6379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3356" y="1191156"/>
            <a:ext cx="4086854" cy="5111940"/>
          </a:xfrm>
          <a:prstGeom prst="rect">
            <a:avLst/>
          </a:prstGeom>
        </p:spPr>
      </p:pic>
      <p:sp>
        <p:nvSpPr>
          <p:cNvPr id="3" name="文本框 2"/>
          <p:cNvSpPr txBox="1"/>
          <p:nvPr/>
        </p:nvSpPr>
        <p:spPr>
          <a:xfrm>
            <a:off x="4945489" y="334851"/>
            <a:ext cx="2667718"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a:t>
            </a:r>
            <a:r>
              <a:rPr lang="en-US" altLang="zh-CN" sz="2800" b="1" dirty="0" smtClean="0">
                <a:solidFill>
                  <a:schemeClr val="bg1"/>
                </a:solidFill>
                <a:latin typeface="微软雅黑" panose="020B0503020204020204" pitchFamily="34" charset="-122"/>
                <a:ea typeface="微软雅黑" panose="020B0503020204020204" pitchFamily="34" charset="-122"/>
              </a:rPr>
              <a:t> </a:t>
            </a:r>
            <a:r>
              <a:rPr lang="zh-CN" altLang="en-US" sz="2800" b="1" dirty="0" smtClean="0">
                <a:solidFill>
                  <a:schemeClr val="bg1"/>
                </a:solidFill>
                <a:latin typeface="微软雅黑" panose="020B0503020204020204" pitchFamily="34" charset="-122"/>
                <a:ea typeface="微软雅黑" panose="020B0503020204020204" pitchFamily="34" charset="-122"/>
              </a:rPr>
              <a:t>查询数据流图</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52010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260</Words>
  <Application>Microsoft Office PowerPoint</Application>
  <PresentationFormat>宽屏</PresentationFormat>
  <Paragraphs>71</Paragraphs>
  <Slides>22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Calibri</vt:lpstr>
      <vt:lpstr>Arial</vt:lpstr>
      <vt:lpstr>宋体</vt:lpstr>
      <vt:lpstr>Calibri Light</vt:lpstr>
      <vt:lpstr>Segoe UI Black</vt:lpstr>
      <vt:lpstr>Tahoma</vt:lpstr>
      <vt:lpstr>Segoe UI Emoji</vt:lpstr>
      <vt:lpstr>微软雅黑</vt:lpstr>
      <vt:lpstr>Office 主题</vt:lpstr>
      <vt:lpstr>失物招领 管理网站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dc:title>
  <dc:creator>Microsoft 帐户</dc:creator>
  <cp:lastModifiedBy>郭一帆</cp:lastModifiedBy>
  <cp:revision>91</cp:revision>
  <dcterms:created xsi:type="dcterms:W3CDTF">2015-02-16T08:21:05Z</dcterms:created>
  <dcterms:modified xsi:type="dcterms:W3CDTF">2015-11-30T13:32:11Z</dcterms:modified>
</cp:coreProperties>
</file>